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sldIdLst>
    <p:sldId id="259" r:id="rId2"/>
    <p:sldId id="264" r:id="rId3"/>
    <p:sldId id="256" r:id="rId4"/>
    <p:sldId id="257" r:id="rId5"/>
    <p:sldId id="319" r:id="rId6"/>
    <p:sldId id="288" r:id="rId7"/>
    <p:sldId id="318" r:id="rId8"/>
    <p:sldId id="286" r:id="rId9"/>
    <p:sldId id="287" r:id="rId10"/>
    <p:sldId id="289" r:id="rId11"/>
    <p:sldId id="291" r:id="rId12"/>
    <p:sldId id="307" r:id="rId13"/>
    <p:sldId id="308" r:id="rId14"/>
    <p:sldId id="316" r:id="rId15"/>
    <p:sldId id="317" r:id="rId16"/>
    <p:sldId id="299" r:id="rId17"/>
    <p:sldId id="312" r:id="rId18"/>
    <p:sldId id="300" r:id="rId19"/>
    <p:sldId id="301" r:id="rId20"/>
    <p:sldId id="302" r:id="rId21"/>
    <p:sldId id="303" r:id="rId22"/>
    <p:sldId id="304" r:id="rId23"/>
    <p:sldId id="305" r:id="rId24"/>
    <p:sldId id="306" r:id="rId25"/>
    <p:sldId id="310" r:id="rId26"/>
    <p:sldId id="311" r:id="rId27"/>
    <p:sldId id="265" r:id="rId28"/>
    <p:sldId id="266" r:id="rId29"/>
    <p:sldId id="283" r:id="rId30"/>
    <p:sldId id="284" r:id="rId31"/>
    <p:sldId id="285" r:id="rId32"/>
    <p:sldId id="309" r:id="rId33"/>
    <p:sldId id="281" r:id="rId34"/>
    <p:sldId id="282" r:id="rId35"/>
    <p:sldId id="321" r:id="rId36"/>
    <p:sldId id="322" r:id="rId37"/>
    <p:sldId id="313" r:id="rId38"/>
    <p:sldId id="314" r:id="rId39"/>
    <p:sldId id="315" r:id="rId40"/>
    <p:sldId id="274" r:id="rId41"/>
    <p:sldId id="273" r:id="rId42"/>
    <p:sldId id="275" r:id="rId43"/>
    <p:sldId id="267" r:id="rId44"/>
    <p:sldId id="276" r:id="rId45"/>
    <p:sldId id="270" r:id="rId46"/>
    <p:sldId id="272" r:id="rId47"/>
    <p:sldId id="280" r:id="rId48"/>
    <p:sldId id="278" r:id="rId49"/>
    <p:sldId id="277" r:id="rId50"/>
    <p:sldId id="279" r:id="rId51"/>
    <p:sldId id="271" r:id="rId52"/>
    <p:sldId id="258" r:id="rId53"/>
    <p:sldId id="32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36826" autoAdjust="0"/>
  </p:normalViewPr>
  <p:slideViewPr>
    <p:cSldViewPr>
      <p:cViewPr varScale="1">
        <p:scale>
          <a:sx n="29" d="100"/>
          <a:sy n="29" d="100"/>
        </p:scale>
        <p:origin x="-2574" y="-84"/>
      </p:cViewPr>
      <p:guideLst>
        <p:guide orient="horz" pos="2160"/>
        <p:guide pos="2880"/>
      </p:guideLst>
    </p:cSldViewPr>
  </p:slideViewPr>
  <p:outlineViewPr>
    <p:cViewPr>
      <p:scale>
        <a:sx n="33" d="100"/>
        <a:sy n="33" d="100"/>
      </p:scale>
      <p:origin x="0" y="0"/>
    </p:cViewPr>
  </p:outlineViewPr>
  <p:notesTextViewPr>
    <p:cViewPr>
      <p:scale>
        <a:sx n="400" d="100"/>
        <a:sy n="400" d="100"/>
      </p:scale>
      <p:origin x="0" y="372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31C476-FA6B-454E-87FF-EDB5FDE5D887}" type="datetimeFigureOut">
              <a:rPr lang="en-CA" smtClean="0"/>
              <a:pPr/>
              <a:t>19/10/2014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E351F-123F-44A5-BF7F-79162D688A7F}"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uoguelph.ca/geography/faculty/robin/pubs/Ollerheadetal2005.pdf"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www.researchgate.net/publication/233986222_Cycles_of_saltmarsh_extension_and_contraction_Cumberland_Basin_Bay_of_Fundy_Canad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link.springer.com/chapter/10.1007/978-94-017-0922-4_30"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www.nps.gov/history/history/online_books/nj3/contents.htm" TargetMode="External"/><Relationship Id="rId5" Type="http://schemas.openxmlformats.org/officeDocument/2006/relationships/hyperlink" Target="http://www.webpages.uidaho.edu/envs501/downloads/Nicholls%20&amp;%20Cazenave%202010.pdf" TargetMode="External"/><Relationship Id="rId4" Type="http://schemas.openxmlformats.org/officeDocument/2006/relationships/hyperlink" Target="http://www.historical-geography.net/volume_30_2002/hatvany.pdf"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historical-geography.net/volume_30_2002/hatvany.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nps.gov/history/history/online_books/nj3/contents.ht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ulfofmaine.or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gulfofmaine.org/2/about-the-gulf/maps/" TargetMode="External"/><Relationship Id="rId4" Type="http://schemas.openxmlformats.org/officeDocument/2006/relationships/hyperlink" Target="http://pubs.usgs.gov/of/of98-801/bath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journals.fcla.edu/jcr/article/view/7889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link.springer.com/chapter/10.1007/978-94-017-0922-4_3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ebpages.uidaho.edu/envs501/downloads/Nicholls%20&amp;%20Cazenave%202010.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umaine.edu/teachingcanada/instructional-resources-2/explanatory-maps-of-saint-croix-acadia/champlain-and-the-settlement-of-acadia-1604-160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indingyourcreativespirit.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900" dirty="0" err="1" smtClean="0">
                <a:latin typeface="Times New Roman" pitchFamily="18" charset="0"/>
                <a:cs typeface="Times New Roman" pitchFamily="18" charset="0"/>
              </a:rPr>
              <a:t>Bleakney</a:t>
            </a:r>
            <a:r>
              <a:rPr lang="en-CA" sz="900" dirty="0" smtClean="0">
                <a:latin typeface="Times New Roman" pitchFamily="18" charset="0"/>
                <a:cs typeface="Times New Roman" pitchFamily="18" charset="0"/>
              </a:rPr>
              <a:t>, J. S. (2004). </a:t>
            </a:r>
            <a:r>
              <a:rPr lang="en-CA" sz="900" u="sng" dirty="0" smtClean="0">
                <a:latin typeface="Times New Roman" pitchFamily="18" charset="0"/>
                <a:cs typeface="Times New Roman" pitchFamily="18" charset="0"/>
              </a:rPr>
              <a:t>Sods, soil, and spades : the </a:t>
            </a:r>
            <a:r>
              <a:rPr lang="en-CA" sz="1200" u="sng" dirty="0" smtClean="0">
                <a:latin typeface="Times New Roman" pitchFamily="18" charset="0"/>
                <a:cs typeface="Times New Roman" pitchFamily="18" charset="0"/>
              </a:rPr>
              <a:t>Acadians</a:t>
            </a:r>
            <a:r>
              <a:rPr lang="en-CA" sz="900" u="sng" dirty="0" smtClean="0">
                <a:latin typeface="Times New Roman" pitchFamily="18" charset="0"/>
                <a:cs typeface="Times New Roman" pitchFamily="18" charset="0"/>
              </a:rPr>
              <a:t> at Grand </a:t>
            </a:r>
            <a:r>
              <a:rPr lang="en-CA" sz="900" u="sng" dirty="0" err="1" smtClean="0">
                <a:latin typeface="Times New Roman" pitchFamily="18" charset="0"/>
                <a:cs typeface="Times New Roman" pitchFamily="18" charset="0"/>
              </a:rPr>
              <a:t>Pré</a:t>
            </a:r>
            <a:r>
              <a:rPr lang="en-CA" sz="900" u="sng" dirty="0" smtClean="0">
                <a:latin typeface="Times New Roman" pitchFamily="18" charset="0"/>
                <a:cs typeface="Times New Roman" pitchFamily="18" charset="0"/>
              </a:rPr>
              <a:t> and their </a:t>
            </a:r>
            <a:r>
              <a:rPr lang="en-CA" sz="900" u="sng" dirty="0" err="1" smtClean="0">
                <a:latin typeface="Times New Roman" pitchFamily="18" charset="0"/>
                <a:cs typeface="Times New Roman" pitchFamily="18" charset="0"/>
              </a:rPr>
              <a:t>dykeland</a:t>
            </a:r>
            <a:r>
              <a:rPr lang="en-CA" sz="900" u="sng" dirty="0" smtClean="0">
                <a:latin typeface="Times New Roman" pitchFamily="18" charset="0"/>
                <a:cs typeface="Times New Roman" pitchFamily="18" charset="0"/>
              </a:rPr>
              <a:t> legacy. Montreal, McGill-Queen's University Press.</a:t>
            </a:r>
            <a:endParaRPr lang="en-CA" sz="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59FE351F-123F-44A5-BF7F-79162D688A7F}" type="slidenum">
              <a:rPr lang="en-CA" smtClean="0"/>
              <a:pPr/>
              <a:t>47</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i="1" kern="1200" dirty="0" err="1" smtClean="0">
                <a:solidFill>
                  <a:schemeClr val="tx1"/>
                </a:solidFill>
                <a:latin typeface="+mn-lt"/>
                <a:ea typeface="+mn-ea"/>
                <a:cs typeface="+mn-cs"/>
              </a:rPr>
              <a:t>Hydrobiologia</a:t>
            </a:r>
            <a:r>
              <a:rPr lang="en-CA" sz="1200" i="1"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415: </a:t>
            </a:r>
            <a:r>
              <a:rPr lang="en-CA" sz="1200" kern="1200" dirty="0" smtClean="0">
                <a:solidFill>
                  <a:schemeClr val="tx1"/>
                </a:solidFill>
                <a:latin typeface="+mn-lt"/>
                <a:ea typeface="+mn-ea"/>
                <a:cs typeface="+mn-cs"/>
              </a:rPr>
              <a:t>213–222, 1999.</a:t>
            </a:r>
          </a:p>
          <a:p>
            <a:r>
              <a:rPr lang="en-CA" sz="1200" i="1" kern="1200" dirty="0" smtClean="0">
                <a:solidFill>
                  <a:schemeClr val="tx1"/>
                </a:solidFill>
                <a:latin typeface="+mn-lt"/>
                <a:ea typeface="+mn-ea"/>
                <a:cs typeface="+mn-cs"/>
              </a:rPr>
              <a:t>J. M. </a:t>
            </a:r>
            <a:r>
              <a:rPr lang="en-CA" sz="1200" i="1" kern="1200" dirty="0" err="1" smtClean="0">
                <a:solidFill>
                  <a:schemeClr val="tx1"/>
                </a:solidFill>
                <a:latin typeface="+mn-lt"/>
                <a:ea typeface="+mn-ea"/>
                <a:cs typeface="+mn-cs"/>
              </a:rPr>
              <a:t>Caffrey</a:t>
            </a:r>
            <a:r>
              <a:rPr lang="en-CA" sz="1200" i="1" kern="1200" dirty="0" smtClean="0">
                <a:solidFill>
                  <a:schemeClr val="tx1"/>
                </a:solidFill>
                <a:latin typeface="+mn-lt"/>
                <a:ea typeface="+mn-ea"/>
                <a:cs typeface="+mn-cs"/>
              </a:rPr>
              <a:t>, P. R. F. Barrett, M. T. Ferreira, I.S. </a:t>
            </a:r>
            <a:r>
              <a:rPr lang="en-CA" sz="1200" i="1" kern="1200" dirty="0" err="1" smtClean="0">
                <a:solidFill>
                  <a:schemeClr val="tx1"/>
                </a:solidFill>
                <a:latin typeface="+mn-lt"/>
                <a:ea typeface="+mn-ea"/>
                <a:cs typeface="+mn-cs"/>
              </a:rPr>
              <a:t>Moreira</a:t>
            </a:r>
            <a:r>
              <a:rPr lang="en-CA" sz="1200" i="1" kern="1200" dirty="0" smtClean="0">
                <a:solidFill>
                  <a:schemeClr val="tx1"/>
                </a:solidFill>
                <a:latin typeface="+mn-lt"/>
                <a:ea typeface="+mn-ea"/>
                <a:cs typeface="+mn-cs"/>
              </a:rPr>
              <a:t>, K. J. Murphy &amp; P. M. Wade (</a:t>
            </a:r>
            <a:r>
              <a:rPr lang="en-CA" sz="1200" i="1" kern="1200" dirty="0" err="1" smtClean="0">
                <a:solidFill>
                  <a:schemeClr val="tx1"/>
                </a:solidFill>
                <a:latin typeface="+mn-lt"/>
                <a:ea typeface="+mn-ea"/>
                <a:cs typeface="+mn-cs"/>
              </a:rPr>
              <a:t>eds</a:t>
            </a:r>
            <a:r>
              <a:rPr lang="en-CA" sz="1200" i="1" kern="1200" dirty="0" smtClean="0">
                <a:solidFill>
                  <a:schemeClr val="tx1"/>
                </a:solidFill>
                <a:latin typeface="+mn-lt"/>
                <a:ea typeface="+mn-ea"/>
                <a:cs typeface="+mn-cs"/>
              </a:rPr>
              <a:t>),</a:t>
            </a:r>
            <a:endParaRPr lang="en-CA" sz="1200" kern="1200" dirty="0" smtClean="0">
              <a:solidFill>
                <a:schemeClr val="tx1"/>
              </a:solidFill>
              <a:latin typeface="+mn-lt"/>
              <a:ea typeface="+mn-ea"/>
              <a:cs typeface="+mn-cs"/>
            </a:endParaRPr>
          </a:p>
          <a:p>
            <a:r>
              <a:rPr lang="en-CA" sz="1200" i="1" kern="1200" dirty="0" smtClean="0">
                <a:solidFill>
                  <a:schemeClr val="tx1"/>
                </a:solidFill>
                <a:latin typeface="+mn-lt"/>
                <a:ea typeface="+mn-ea"/>
                <a:cs typeface="+mn-cs"/>
              </a:rPr>
              <a:t>Biology, Ecology and Management of Aquatic Plants.</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1999 </a:t>
            </a:r>
            <a:r>
              <a:rPr lang="en-CA" sz="1200" i="1" kern="1200" dirty="0" err="1" smtClean="0">
                <a:solidFill>
                  <a:schemeClr val="tx1"/>
                </a:solidFill>
                <a:latin typeface="+mn-lt"/>
                <a:ea typeface="+mn-ea"/>
                <a:cs typeface="+mn-cs"/>
              </a:rPr>
              <a:t>Kluwer</a:t>
            </a:r>
            <a:r>
              <a:rPr lang="en-CA" sz="1200" i="1" kern="1200" dirty="0" smtClean="0">
                <a:solidFill>
                  <a:schemeClr val="tx1"/>
                </a:solidFill>
                <a:latin typeface="+mn-lt"/>
                <a:ea typeface="+mn-ea"/>
                <a:cs typeface="+mn-cs"/>
              </a:rPr>
              <a:t> Academic Publishers. Printed in the Netherlands.</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213</a:t>
            </a:r>
          </a:p>
          <a:p>
            <a:r>
              <a:rPr lang="en-CA" sz="1200" b="1" i="1" kern="1200" dirty="0" err="1" smtClean="0">
                <a:solidFill>
                  <a:schemeClr val="tx1"/>
                </a:solidFill>
                <a:latin typeface="+mn-lt"/>
                <a:ea typeface="+mn-ea"/>
                <a:cs typeface="+mn-cs"/>
              </a:rPr>
              <a:t>Spartina</a:t>
            </a:r>
            <a:r>
              <a:rPr lang="en-CA" sz="1200" b="1" i="1" kern="1200" dirty="0" smtClean="0">
                <a:solidFill>
                  <a:schemeClr val="tx1"/>
                </a:solidFill>
                <a:latin typeface="+mn-lt"/>
                <a:ea typeface="+mn-ea"/>
                <a:cs typeface="+mn-cs"/>
              </a:rPr>
              <a:t> patens </a:t>
            </a:r>
            <a:r>
              <a:rPr lang="en-CA" sz="1200" b="1" kern="1200" dirty="0" smtClean="0">
                <a:solidFill>
                  <a:schemeClr val="tx1"/>
                </a:solidFill>
                <a:latin typeface="+mn-lt"/>
                <a:ea typeface="+mn-ea"/>
                <a:cs typeface="+mn-cs"/>
              </a:rPr>
              <a:t>as a weed in Galician </a:t>
            </a:r>
            <a:r>
              <a:rPr lang="en-CA" sz="1200" b="1" kern="1200" dirty="0" err="1" smtClean="0">
                <a:solidFill>
                  <a:schemeClr val="tx1"/>
                </a:solidFill>
                <a:latin typeface="+mn-lt"/>
                <a:ea typeface="+mn-ea"/>
                <a:cs typeface="+mn-cs"/>
              </a:rPr>
              <a:t>saltmarshes</a:t>
            </a:r>
            <a:r>
              <a:rPr lang="en-CA" sz="1200" b="1" kern="1200" dirty="0" smtClean="0">
                <a:solidFill>
                  <a:schemeClr val="tx1"/>
                </a:solidFill>
                <a:latin typeface="+mn-lt"/>
                <a:ea typeface="+mn-ea"/>
                <a:cs typeface="+mn-cs"/>
              </a:rPr>
              <a:t> (NW Iberian Peninsula)</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D. G. SanLe´on1</a:t>
            </a:r>
            <a:r>
              <a:rPr lang="en-CA" sz="1200" i="1" kern="1200" dirty="0" smtClean="0">
                <a:solidFill>
                  <a:schemeClr val="tx1"/>
                </a:solidFill>
                <a:latin typeface="+mn-lt"/>
                <a:ea typeface="+mn-ea"/>
                <a:cs typeface="+mn-cs"/>
              </a:rPr>
              <a:t>;</a:t>
            </a:r>
            <a:r>
              <a:rPr lang="en-CA" sz="1200" kern="1200" dirty="0" smtClean="0">
                <a:solidFill>
                  <a:schemeClr val="tx1"/>
                </a:solidFill>
                <a:latin typeface="+mn-lt"/>
                <a:ea typeface="+mn-ea"/>
                <a:cs typeface="+mn-cs"/>
              </a:rPr>
              <a:t>_, J. Izco1 &amp; J.M. S´anchez2</a:t>
            </a:r>
          </a:p>
          <a:p>
            <a:r>
              <a:rPr lang="en-CA" sz="1200" kern="1200" dirty="0" smtClean="0">
                <a:solidFill>
                  <a:schemeClr val="tx1"/>
                </a:solidFill>
                <a:latin typeface="+mn-lt"/>
                <a:ea typeface="+mn-ea"/>
                <a:cs typeface="+mn-cs"/>
              </a:rPr>
              <a:t>1</a:t>
            </a:r>
            <a:r>
              <a:rPr lang="en-CA" sz="1200" i="1" kern="1200" dirty="0" smtClean="0">
                <a:solidFill>
                  <a:schemeClr val="tx1"/>
                </a:solidFill>
                <a:latin typeface="+mn-lt"/>
                <a:ea typeface="+mn-ea"/>
                <a:cs typeface="+mn-cs"/>
              </a:rPr>
              <a:t>Laboratorio de </a:t>
            </a:r>
            <a:r>
              <a:rPr lang="en-CA" sz="1200" i="1" kern="1200" dirty="0" err="1" smtClean="0">
                <a:solidFill>
                  <a:schemeClr val="tx1"/>
                </a:solidFill>
                <a:latin typeface="+mn-lt"/>
                <a:ea typeface="+mn-ea"/>
                <a:cs typeface="+mn-cs"/>
              </a:rPr>
              <a:t>Bot´anica</a:t>
            </a:r>
            <a:r>
              <a:rPr lang="en-CA" sz="1200" i="1" kern="1200" dirty="0" smtClean="0">
                <a:solidFill>
                  <a:schemeClr val="tx1"/>
                </a:solidFill>
                <a:latin typeface="+mn-lt"/>
                <a:ea typeface="+mn-ea"/>
                <a:cs typeface="+mn-cs"/>
              </a:rPr>
              <a:t>, </a:t>
            </a:r>
            <a:r>
              <a:rPr lang="en-CA" sz="1200" i="1" kern="1200" dirty="0" err="1" smtClean="0">
                <a:solidFill>
                  <a:schemeClr val="tx1"/>
                </a:solidFill>
                <a:latin typeface="+mn-lt"/>
                <a:ea typeface="+mn-ea"/>
                <a:cs typeface="+mn-cs"/>
              </a:rPr>
              <a:t>Facultade</a:t>
            </a:r>
            <a:r>
              <a:rPr lang="en-CA" sz="1200" i="1" kern="1200" dirty="0" smtClean="0">
                <a:solidFill>
                  <a:schemeClr val="tx1"/>
                </a:solidFill>
                <a:latin typeface="+mn-lt"/>
                <a:ea typeface="+mn-ea"/>
                <a:cs typeface="+mn-cs"/>
              </a:rPr>
              <a:t> de </a:t>
            </a:r>
            <a:r>
              <a:rPr lang="en-CA" sz="1200" i="1" kern="1200" dirty="0" err="1" smtClean="0">
                <a:solidFill>
                  <a:schemeClr val="tx1"/>
                </a:solidFill>
                <a:latin typeface="+mn-lt"/>
                <a:ea typeface="+mn-ea"/>
                <a:cs typeface="+mn-cs"/>
              </a:rPr>
              <a:t>Farmacia</a:t>
            </a:r>
            <a:r>
              <a:rPr lang="en-CA" sz="1200" i="1" kern="1200" dirty="0" smtClean="0">
                <a:solidFill>
                  <a:schemeClr val="tx1"/>
                </a:solidFill>
                <a:latin typeface="+mn-lt"/>
                <a:ea typeface="+mn-ea"/>
                <a:cs typeface="+mn-cs"/>
              </a:rPr>
              <a:t> - </a:t>
            </a:r>
            <a:r>
              <a:rPr lang="en-CA" sz="1200" i="1" kern="1200" dirty="0" err="1" smtClean="0">
                <a:solidFill>
                  <a:schemeClr val="tx1"/>
                </a:solidFill>
                <a:latin typeface="+mn-lt"/>
                <a:ea typeface="+mn-ea"/>
                <a:cs typeface="+mn-cs"/>
              </a:rPr>
              <a:t>Universidade</a:t>
            </a:r>
            <a:r>
              <a:rPr lang="en-CA" sz="1200" i="1" kern="1200" dirty="0" smtClean="0">
                <a:solidFill>
                  <a:schemeClr val="tx1"/>
                </a:solidFill>
                <a:latin typeface="+mn-lt"/>
                <a:ea typeface="+mn-ea"/>
                <a:cs typeface="+mn-cs"/>
              </a:rPr>
              <a:t> de Santiago de </a:t>
            </a:r>
            <a:r>
              <a:rPr lang="en-CA" sz="1200" i="1" kern="1200" dirty="0" err="1" smtClean="0">
                <a:solidFill>
                  <a:schemeClr val="tx1"/>
                </a:solidFill>
                <a:latin typeface="+mn-lt"/>
                <a:ea typeface="+mn-ea"/>
                <a:cs typeface="+mn-cs"/>
              </a:rPr>
              <a:t>Compostela</a:t>
            </a:r>
            <a:r>
              <a:rPr lang="en-CA" sz="1200" i="1" kern="1200" dirty="0" smtClean="0">
                <a:solidFill>
                  <a:schemeClr val="tx1"/>
                </a:solidFill>
                <a:latin typeface="+mn-lt"/>
                <a:ea typeface="+mn-ea"/>
                <a:cs typeface="+mn-cs"/>
              </a:rPr>
              <a:t>, E-15706 Spain</a:t>
            </a:r>
            <a:endParaRPr lang="en-CA" sz="1200" kern="1200" dirty="0" smtClean="0">
              <a:solidFill>
                <a:schemeClr val="tx1"/>
              </a:solidFill>
              <a:latin typeface="+mn-lt"/>
              <a:ea typeface="+mn-ea"/>
              <a:cs typeface="+mn-cs"/>
            </a:endParaRPr>
          </a:p>
          <a:p>
            <a:r>
              <a:rPr lang="en-CA" sz="1200" i="1" kern="1200" dirty="0" smtClean="0">
                <a:solidFill>
                  <a:schemeClr val="tx1"/>
                </a:solidFill>
                <a:latin typeface="+mn-lt"/>
                <a:ea typeface="+mn-ea"/>
                <a:cs typeface="+mn-cs"/>
              </a:rPr>
              <a:t>E-mail: bvdgslce@uscmail.usc.es</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2</a:t>
            </a:r>
            <a:r>
              <a:rPr lang="en-CA" sz="1200" i="1" kern="1200" dirty="0" smtClean="0">
                <a:solidFill>
                  <a:schemeClr val="tx1"/>
                </a:solidFill>
                <a:latin typeface="+mn-lt"/>
                <a:ea typeface="+mn-ea"/>
                <a:cs typeface="+mn-cs"/>
              </a:rPr>
              <a:t>E.U. de </a:t>
            </a:r>
            <a:r>
              <a:rPr lang="en-CA" sz="1200" i="1" kern="1200" dirty="0" err="1" smtClean="0">
                <a:solidFill>
                  <a:schemeClr val="tx1"/>
                </a:solidFill>
                <a:latin typeface="+mn-lt"/>
                <a:ea typeface="+mn-ea"/>
                <a:cs typeface="+mn-cs"/>
              </a:rPr>
              <a:t>Ingenier´ia</a:t>
            </a:r>
            <a:r>
              <a:rPr lang="en-CA" sz="1200" i="1" kern="1200" dirty="0" smtClean="0">
                <a:solidFill>
                  <a:schemeClr val="tx1"/>
                </a:solidFill>
                <a:latin typeface="+mn-lt"/>
                <a:ea typeface="+mn-ea"/>
                <a:cs typeface="+mn-cs"/>
              </a:rPr>
              <a:t> </a:t>
            </a:r>
            <a:r>
              <a:rPr lang="en-CA" sz="1200" i="1" kern="1200" dirty="0" err="1" smtClean="0">
                <a:solidFill>
                  <a:schemeClr val="tx1"/>
                </a:solidFill>
                <a:latin typeface="+mn-lt"/>
                <a:ea typeface="+mn-ea"/>
                <a:cs typeface="+mn-cs"/>
              </a:rPr>
              <a:t>T´ecnica</a:t>
            </a:r>
            <a:r>
              <a:rPr lang="en-CA" sz="1200" i="1" kern="1200" dirty="0" smtClean="0">
                <a:solidFill>
                  <a:schemeClr val="tx1"/>
                </a:solidFill>
                <a:latin typeface="+mn-lt"/>
                <a:ea typeface="+mn-ea"/>
                <a:cs typeface="+mn-cs"/>
              </a:rPr>
              <a:t> </a:t>
            </a:r>
            <a:r>
              <a:rPr lang="en-CA" sz="1200" i="1" kern="1200" dirty="0" err="1" smtClean="0">
                <a:solidFill>
                  <a:schemeClr val="tx1"/>
                </a:solidFill>
                <a:latin typeface="+mn-lt"/>
                <a:ea typeface="+mn-ea"/>
                <a:cs typeface="+mn-cs"/>
              </a:rPr>
              <a:t>Forestal</a:t>
            </a:r>
            <a:r>
              <a:rPr lang="en-CA" sz="1200" i="1" kern="1200" dirty="0" smtClean="0">
                <a:solidFill>
                  <a:schemeClr val="tx1"/>
                </a:solidFill>
                <a:latin typeface="+mn-lt"/>
                <a:ea typeface="+mn-ea"/>
                <a:cs typeface="+mn-cs"/>
              </a:rPr>
              <a:t>, Universidad de Vigo, E-36005 </a:t>
            </a:r>
            <a:r>
              <a:rPr lang="en-CA" sz="1200" i="1" kern="1200" dirty="0" err="1" smtClean="0">
                <a:solidFill>
                  <a:schemeClr val="tx1"/>
                </a:solidFill>
                <a:latin typeface="+mn-lt"/>
                <a:ea typeface="+mn-ea"/>
                <a:cs typeface="+mn-cs"/>
              </a:rPr>
              <a:t>Pontevedra</a:t>
            </a:r>
            <a:r>
              <a:rPr lang="en-CA" sz="1200" i="1" kern="1200" smtClean="0">
                <a:solidFill>
                  <a:schemeClr val="tx1"/>
                </a:solidFill>
                <a:latin typeface="+mn-lt"/>
                <a:ea typeface="+mn-ea"/>
                <a:cs typeface="+mn-cs"/>
              </a:rPr>
              <a:t>, Spain</a:t>
            </a:r>
            <a:endParaRPr lang="en-CA" sz="1200" kern="1200" smtClean="0">
              <a:solidFill>
                <a:schemeClr val="tx1"/>
              </a:solidFill>
              <a:latin typeface="+mn-lt"/>
              <a:ea typeface="+mn-ea"/>
              <a:cs typeface="+mn-cs"/>
            </a:endParaRPr>
          </a:p>
          <a:p>
            <a:endParaRPr lang="en-CA"/>
          </a:p>
        </p:txBody>
      </p:sp>
      <p:sp>
        <p:nvSpPr>
          <p:cNvPr id="4" name="Slide Number Placeholder 3"/>
          <p:cNvSpPr>
            <a:spLocks noGrp="1"/>
          </p:cNvSpPr>
          <p:nvPr>
            <p:ph type="sldNum" sz="quarter" idx="10"/>
          </p:nvPr>
        </p:nvSpPr>
        <p:spPr/>
        <p:txBody>
          <a:bodyPr/>
          <a:lstStyle/>
          <a:p>
            <a:fld id="{59FE351F-123F-44A5-BF7F-79162D688A7F}" type="slidenum">
              <a:rPr lang="en-CA" smtClean="0"/>
              <a:pPr/>
              <a:t>48</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smtClean="0">
                <a:solidFill>
                  <a:schemeClr val="tx1"/>
                </a:solidFill>
                <a:latin typeface="+mn-lt"/>
                <a:ea typeface="+mn-ea"/>
                <a:cs typeface="+mn-cs"/>
              </a:rPr>
              <a:t>Cycles of </a:t>
            </a:r>
            <a:r>
              <a:rPr lang="en-CA" sz="1200" kern="1200" dirty="0" err="1" smtClean="0">
                <a:solidFill>
                  <a:schemeClr val="tx1"/>
                </a:solidFill>
                <a:latin typeface="+mn-lt"/>
                <a:ea typeface="+mn-ea"/>
                <a:cs typeface="+mn-cs"/>
              </a:rPr>
              <a:t>saltmarsh</a:t>
            </a:r>
            <a:r>
              <a:rPr lang="en-CA" sz="1200" kern="1200" dirty="0" smtClean="0">
                <a:solidFill>
                  <a:schemeClr val="tx1"/>
                </a:solidFill>
                <a:latin typeface="+mn-lt"/>
                <a:ea typeface="+mn-ea"/>
                <a:cs typeface="+mn-cs"/>
              </a:rPr>
              <a:t> extension and contraction, Cumberland Basin, Bay of Fundy, Canada</a:t>
            </a:r>
          </a:p>
          <a:p>
            <a:r>
              <a:rPr lang="en-CA" sz="1200" kern="1200" dirty="0" smtClean="0">
                <a:solidFill>
                  <a:schemeClr val="tx1"/>
                </a:solidFill>
                <a:latin typeface="+mn-lt"/>
                <a:ea typeface="+mn-ea"/>
                <a:cs typeface="+mn-cs"/>
              </a:rPr>
              <a:t>Jeff </a:t>
            </a:r>
            <a:r>
              <a:rPr lang="en-CA" sz="1200" kern="1200" dirty="0" err="1" smtClean="0">
                <a:solidFill>
                  <a:schemeClr val="tx1"/>
                </a:solidFill>
                <a:latin typeface="+mn-lt"/>
                <a:ea typeface="+mn-ea"/>
                <a:cs typeface="+mn-cs"/>
              </a:rPr>
              <a:t>Ollerhead</a:t>
            </a:r>
            <a:r>
              <a:rPr lang="en-CA" sz="1200" kern="1200" dirty="0" smtClean="0">
                <a:solidFill>
                  <a:schemeClr val="tx1"/>
                </a:solidFill>
                <a:latin typeface="+mn-lt"/>
                <a:ea typeface="+mn-ea"/>
                <a:cs typeface="+mn-cs"/>
              </a:rPr>
              <a:t>, Robin Davidson-</a:t>
            </a:r>
            <a:r>
              <a:rPr lang="en-CA" sz="1200" kern="1200" dirty="0" err="1" smtClean="0">
                <a:solidFill>
                  <a:schemeClr val="tx1"/>
                </a:solidFill>
                <a:latin typeface="+mn-lt"/>
                <a:ea typeface="+mn-ea"/>
                <a:cs typeface="+mn-cs"/>
              </a:rPr>
              <a:t>Arnott</a:t>
            </a:r>
            <a:r>
              <a:rPr lang="en-CA" sz="1200" kern="1200" dirty="0" smtClean="0">
                <a:solidFill>
                  <a:schemeClr val="tx1"/>
                </a:solidFill>
                <a:latin typeface="+mn-lt"/>
                <a:ea typeface="+mn-ea"/>
                <a:cs typeface="+mn-cs"/>
              </a:rPr>
              <a:t> and Angela Scott</a:t>
            </a:r>
          </a:p>
          <a:p>
            <a:r>
              <a:rPr lang="en-CA" sz="1200" kern="1200" dirty="0" err="1" smtClean="0">
                <a:solidFill>
                  <a:schemeClr val="tx1"/>
                </a:solidFill>
                <a:latin typeface="+mn-lt"/>
                <a:ea typeface="+mn-ea"/>
                <a:cs typeface="+mn-cs"/>
              </a:rPr>
              <a:t>ResearchGate</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p>
          <a:p>
            <a:r>
              <a:rPr lang="en-CA" sz="1200" u="sng" kern="1200" dirty="0" smtClean="0">
                <a:solidFill>
                  <a:schemeClr val="tx1"/>
                </a:solidFill>
                <a:latin typeface="+mn-lt"/>
                <a:ea typeface="+mn-ea"/>
                <a:cs typeface="+mn-cs"/>
                <a:hlinkClick r:id="rId3"/>
              </a:rPr>
              <a:t>http://www.uoguelph.ca/geography/faculty/robin/pubs/Ollerheadetal2005.pdf</a:t>
            </a:r>
            <a:endParaRPr lang="en-CA" sz="1200" kern="1200" dirty="0" smtClean="0">
              <a:solidFill>
                <a:schemeClr val="tx1"/>
              </a:solidFill>
              <a:latin typeface="+mn-lt"/>
              <a:ea typeface="+mn-ea"/>
              <a:cs typeface="+mn-cs"/>
            </a:endParaRPr>
          </a:p>
          <a:p>
            <a:r>
              <a:rPr lang="en-CA" sz="1200" u="sng" kern="1200" dirty="0" smtClean="0">
                <a:solidFill>
                  <a:schemeClr val="tx1"/>
                </a:solidFill>
                <a:latin typeface="+mn-lt"/>
                <a:ea typeface="+mn-ea"/>
                <a:cs typeface="+mn-cs"/>
                <a:hlinkClick r:id="rId4"/>
              </a:rPr>
              <a:t>http://www.researchgate.net/publication/233986222_Cycles_of_saltmarsh_extension_and_contraction_Cumberland_Basin_Bay_of_Fundy_Canada</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51</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CA" sz="1200" kern="1200" dirty="0" smtClean="0">
                <a:solidFill>
                  <a:schemeClr val="tx1"/>
                </a:solidFill>
                <a:latin typeface="+mn-lt"/>
                <a:ea typeface="+mn-ea"/>
                <a:cs typeface="+mn-cs"/>
              </a:rPr>
              <a:t>References</a:t>
            </a:r>
          </a:p>
          <a:p>
            <a:r>
              <a:rPr lang="en-CA" sz="1200" kern="1200" dirty="0" smtClean="0">
                <a:solidFill>
                  <a:schemeClr val="tx1"/>
                </a:solidFill>
                <a:latin typeface="+mn-lt"/>
                <a:ea typeface="+mn-ea"/>
                <a:cs typeface="+mn-cs"/>
              </a:rPr>
              <a:t> </a:t>
            </a:r>
          </a:p>
          <a:p>
            <a:r>
              <a:rPr lang="en-CA" sz="1200" kern="1200" dirty="0" err="1" smtClean="0">
                <a:solidFill>
                  <a:schemeClr val="tx1"/>
                </a:solidFill>
                <a:latin typeface="+mn-lt"/>
                <a:ea typeface="+mn-ea"/>
                <a:cs typeface="+mn-cs"/>
              </a:rPr>
              <a:t>Bleakney</a:t>
            </a:r>
            <a:r>
              <a:rPr lang="en-CA" sz="1200" kern="1200" dirty="0" smtClean="0">
                <a:solidFill>
                  <a:schemeClr val="tx1"/>
                </a:solidFill>
                <a:latin typeface="+mn-lt"/>
                <a:ea typeface="+mn-ea"/>
                <a:cs typeface="+mn-cs"/>
              </a:rPr>
              <a:t>, J. S. (2004). </a:t>
            </a:r>
            <a:r>
              <a:rPr lang="en-CA" sz="1200" u="sng" kern="1200" dirty="0" smtClean="0">
                <a:solidFill>
                  <a:schemeClr val="tx1"/>
                </a:solidFill>
                <a:latin typeface="+mn-lt"/>
                <a:ea typeface="+mn-ea"/>
                <a:cs typeface="+mn-cs"/>
              </a:rPr>
              <a:t>Sods, soil, and spades : the Acadians at Grand </a:t>
            </a:r>
            <a:r>
              <a:rPr lang="en-CA" sz="1200" u="sng" kern="1200" dirty="0" err="1" smtClean="0">
                <a:solidFill>
                  <a:schemeClr val="tx1"/>
                </a:solidFill>
                <a:latin typeface="+mn-lt"/>
                <a:ea typeface="+mn-ea"/>
                <a:cs typeface="+mn-cs"/>
              </a:rPr>
              <a:t>Pré</a:t>
            </a:r>
            <a:r>
              <a:rPr lang="en-CA" sz="1200" u="sng" kern="1200" dirty="0" smtClean="0">
                <a:solidFill>
                  <a:schemeClr val="tx1"/>
                </a:solidFill>
                <a:latin typeface="+mn-lt"/>
                <a:ea typeface="+mn-ea"/>
                <a:cs typeface="+mn-cs"/>
              </a:rPr>
              <a:t> and their </a:t>
            </a:r>
            <a:r>
              <a:rPr lang="en-CA" sz="1200" u="sng" kern="1200" dirty="0" err="1" smtClean="0">
                <a:solidFill>
                  <a:schemeClr val="tx1"/>
                </a:solidFill>
                <a:latin typeface="+mn-lt"/>
                <a:ea typeface="+mn-ea"/>
                <a:cs typeface="+mn-cs"/>
              </a:rPr>
              <a:t>dykeland</a:t>
            </a:r>
            <a:r>
              <a:rPr lang="en-CA" sz="1200" u="sng" kern="1200" dirty="0" smtClean="0">
                <a:solidFill>
                  <a:schemeClr val="tx1"/>
                </a:solidFill>
                <a:latin typeface="+mn-lt"/>
                <a:ea typeface="+mn-ea"/>
                <a:cs typeface="+mn-cs"/>
              </a:rPr>
              <a:t> legacy</a:t>
            </a:r>
            <a:r>
              <a:rPr lang="en-CA" sz="1200" kern="1200" dirty="0" smtClean="0">
                <a:solidFill>
                  <a:schemeClr val="tx1"/>
                </a:solidFill>
                <a:latin typeface="+mn-lt"/>
                <a:ea typeface="+mn-ea"/>
                <a:cs typeface="+mn-cs"/>
              </a:rPr>
              <a:t>. Montreal, McGill-Queen's University Press.</a:t>
            </a:r>
          </a:p>
          <a:p>
            <a:r>
              <a:rPr lang="en-CA" sz="1200" kern="1200" dirty="0" smtClean="0">
                <a:solidFill>
                  <a:schemeClr val="tx1"/>
                </a:solidFill>
                <a:latin typeface="+mn-lt"/>
                <a:ea typeface="+mn-ea"/>
                <a:cs typeface="+mn-cs"/>
              </a:rPr>
              <a:t> </a:t>
            </a:r>
          </a:p>
          <a:p>
            <a:r>
              <a:rPr lang="en-CA" sz="1200" kern="1200" dirty="0" err="1" smtClean="0">
                <a:solidFill>
                  <a:schemeClr val="tx1"/>
                </a:solidFill>
                <a:latin typeface="+mn-lt"/>
                <a:ea typeface="+mn-ea"/>
                <a:cs typeface="+mn-cs"/>
              </a:rPr>
              <a:t>Butzer</a:t>
            </a:r>
            <a:r>
              <a:rPr lang="en-CA" sz="1200" kern="1200" dirty="0" smtClean="0">
                <a:solidFill>
                  <a:schemeClr val="tx1"/>
                </a:solidFill>
                <a:latin typeface="+mn-lt"/>
                <a:ea typeface="+mn-ea"/>
                <a:cs typeface="+mn-cs"/>
              </a:rPr>
              <a:t>, K. W. (2002). "French Wetland Agriculture in Atlantic </a:t>
            </a:r>
            <a:r>
              <a:rPr lang="en-CA" sz="1200" kern="1200" dirty="0" err="1" smtClean="0">
                <a:solidFill>
                  <a:schemeClr val="tx1"/>
                </a:solidFill>
                <a:latin typeface="+mn-lt"/>
                <a:ea typeface="+mn-ea"/>
                <a:cs typeface="+mn-cs"/>
              </a:rPr>
              <a:t>canada</a:t>
            </a:r>
            <a:r>
              <a:rPr lang="en-CA" sz="1200" kern="1200" dirty="0" smtClean="0">
                <a:solidFill>
                  <a:schemeClr val="tx1"/>
                </a:solidFill>
                <a:latin typeface="+mn-lt"/>
                <a:ea typeface="+mn-ea"/>
                <a:cs typeface="+mn-cs"/>
              </a:rPr>
              <a:t> and Its European Roots: Different Avenues to Historical Diffusion." </a:t>
            </a:r>
            <a:r>
              <a:rPr lang="en-CA" sz="1200" u="sng" kern="1200" dirty="0" smtClean="0">
                <a:solidFill>
                  <a:schemeClr val="tx1"/>
                </a:solidFill>
                <a:latin typeface="+mn-lt"/>
                <a:ea typeface="+mn-ea"/>
                <a:cs typeface="+mn-cs"/>
              </a:rPr>
              <a:t>Annals of the Association of American Geographers</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92</a:t>
            </a:r>
            <a:r>
              <a:rPr lang="en-CA" sz="1200" kern="1200" dirty="0" smtClean="0">
                <a:solidFill>
                  <a:schemeClr val="tx1"/>
                </a:solidFill>
                <a:latin typeface="+mn-lt"/>
                <a:ea typeface="+mn-ea"/>
                <a:cs typeface="+mn-cs"/>
              </a:rPr>
              <a:t>(3).</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Cooney, E. W. (1991). "Eighteenth Century Britain's Missing Sawmills: A Blessing in Disguise?" </a:t>
            </a:r>
            <a:r>
              <a:rPr lang="en-CA" sz="1200" u="sng" kern="1200" dirty="0" smtClean="0">
                <a:solidFill>
                  <a:schemeClr val="tx1"/>
                </a:solidFill>
                <a:latin typeface="+mn-lt"/>
                <a:ea typeface="+mn-ea"/>
                <a:cs typeface="+mn-cs"/>
              </a:rPr>
              <a:t>Construction History</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7</a:t>
            </a:r>
            <a:r>
              <a:rPr lang="en-CA" sz="1200" kern="1200" dirty="0" smtClean="0">
                <a:solidFill>
                  <a:schemeClr val="tx1"/>
                </a:solidFill>
                <a:latin typeface="+mn-lt"/>
                <a:ea typeface="+mn-ea"/>
                <a:cs typeface="+mn-cs"/>
              </a:rPr>
              <a:t>.</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Cooney, E. W. (1998). "Eighteenth Century Britain's Missing Sawmills: A Return Visit1." </a:t>
            </a:r>
            <a:r>
              <a:rPr lang="en-CA" sz="1200" u="sng" kern="1200" dirty="0" smtClean="0">
                <a:solidFill>
                  <a:schemeClr val="tx1"/>
                </a:solidFill>
                <a:latin typeface="+mn-lt"/>
                <a:ea typeface="+mn-ea"/>
                <a:cs typeface="+mn-cs"/>
              </a:rPr>
              <a:t>Construction History</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14</a:t>
            </a:r>
            <a:r>
              <a:rPr lang="en-CA" sz="1200" kern="1200" dirty="0" smtClean="0">
                <a:solidFill>
                  <a:schemeClr val="tx1"/>
                </a:solidFill>
                <a:latin typeface="+mn-lt"/>
                <a:ea typeface="+mn-ea"/>
                <a:cs typeface="+mn-cs"/>
              </a:rPr>
              <a:t>.</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D. G. </a:t>
            </a:r>
            <a:r>
              <a:rPr lang="en-CA" sz="1200" kern="1200" dirty="0" err="1" smtClean="0">
                <a:solidFill>
                  <a:schemeClr val="tx1"/>
                </a:solidFill>
                <a:latin typeface="+mn-lt"/>
                <a:ea typeface="+mn-ea"/>
                <a:cs typeface="+mn-cs"/>
              </a:rPr>
              <a:t>SanLe</a:t>
            </a:r>
            <a:r>
              <a:rPr lang="en-CA" sz="1200" kern="1200" dirty="0" smtClean="0">
                <a:solidFill>
                  <a:schemeClr val="tx1"/>
                </a:solidFill>
                <a:latin typeface="+mn-lt"/>
                <a:ea typeface="+mn-ea"/>
                <a:cs typeface="+mn-cs"/>
              </a:rPr>
              <a:t>, J. I., J.M. Sanchez (1999). "</a:t>
            </a:r>
            <a:r>
              <a:rPr lang="en-CA" sz="1200" kern="1200" dirty="0" err="1" smtClean="0">
                <a:solidFill>
                  <a:schemeClr val="tx1"/>
                </a:solidFill>
                <a:latin typeface="+mn-lt"/>
                <a:ea typeface="+mn-ea"/>
                <a:cs typeface="+mn-cs"/>
              </a:rPr>
              <a:t>Spartina</a:t>
            </a:r>
            <a:r>
              <a:rPr lang="en-CA" sz="1200" kern="1200" dirty="0" smtClean="0">
                <a:solidFill>
                  <a:schemeClr val="tx1"/>
                </a:solidFill>
                <a:latin typeface="+mn-lt"/>
                <a:ea typeface="+mn-ea"/>
                <a:cs typeface="+mn-cs"/>
              </a:rPr>
              <a:t> patens as a weed in Galician </a:t>
            </a:r>
            <a:r>
              <a:rPr lang="en-CA" sz="1200" kern="1200" dirty="0" err="1" smtClean="0">
                <a:solidFill>
                  <a:schemeClr val="tx1"/>
                </a:solidFill>
                <a:latin typeface="+mn-lt"/>
                <a:ea typeface="+mn-ea"/>
                <a:cs typeface="+mn-cs"/>
              </a:rPr>
              <a:t>saltmarshes</a:t>
            </a:r>
            <a:r>
              <a:rPr lang="en-CA" sz="1200" kern="1200" dirty="0" smtClean="0">
                <a:solidFill>
                  <a:schemeClr val="tx1"/>
                </a:solidFill>
                <a:latin typeface="+mn-lt"/>
                <a:ea typeface="+mn-ea"/>
                <a:cs typeface="+mn-cs"/>
              </a:rPr>
              <a:t> (NW Iberian Peninsula)." </a:t>
            </a:r>
            <a:r>
              <a:rPr lang="en-CA" sz="1200" u="sng" kern="1200" dirty="0" err="1" smtClean="0">
                <a:solidFill>
                  <a:schemeClr val="tx1"/>
                </a:solidFill>
                <a:latin typeface="+mn-lt"/>
                <a:ea typeface="+mn-ea"/>
                <a:cs typeface="+mn-cs"/>
              </a:rPr>
              <a:t>Hydrobiologia</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415</a:t>
            </a:r>
            <a:r>
              <a:rPr lang="en-CA" sz="1200" kern="1200" dirty="0" smtClean="0">
                <a:solidFill>
                  <a:schemeClr val="tx1"/>
                </a:solidFill>
                <a:latin typeface="+mn-lt"/>
                <a:ea typeface="+mn-ea"/>
                <a:cs typeface="+mn-cs"/>
              </a:rPr>
              <a:t>: 213–222.</a:t>
            </a:r>
          </a:p>
          <a:p>
            <a:r>
              <a:rPr lang="en-CA" sz="1200" kern="1200" dirty="0" smtClean="0">
                <a:solidFill>
                  <a:schemeClr val="tx1"/>
                </a:solidFill>
                <a:latin typeface="+mn-lt"/>
                <a:ea typeface="+mn-ea"/>
                <a:cs typeface="+mn-cs"/>
              </a:rPr>
              <a:t>On the web at</a:t>
            </a:r>
          </a:p>
          <a:p>
            <a:r>
              <a:rPr lang="en-CA" sz="1200" u="sng" kern="1200" dirty="0" smtClean="0">
                <a:solidFill>
                  <a:schemeClr val="tx1"/>
                </a:solidFill>
                <a:latin typeface="+mn-lt"/>
                <a:ea typeface="+mn-ea"/>
                <a:cs typeface="+mn-cs"/>
                <a:hlinkClick r:id="rId3"/>
              </a:rPr>
              <a:t>http://link.springer.com/chapter/10.1007%2F978-94-017-0922-4_30#page-1</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Grant, D. R. (1970). "Recent Coastal Submergence of the Maritime Provinces, Canada." </a:t>
            </a:r>
            <a:r>
              <a:rPr lang="en-CA" sz="1200" u="sng" kern="1200" dirty="0" smtClean="0">
                <a:solidFill>
                  <a:schemeClr val="tx1"/>
                </a:solidFill>
                <a:latin typeface="+mn-lt"/>
                <a:ea typeface="+mn-ea"/>
                <a:cs typeface="+mn-cs"/>
              </a:rPr>
              <a:t>Canadian Journal of Earth Sciences</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7</a:t>
            </a:r>
            <a:r>
              <a:rPr lang="en-CA" sz="1200" kern="1200" dirty="0" smtClean="0">
                <a:solidFill>
                  <a:schemeClr val="tx1"/>
                </a:solidFill>
                <a:latin typeface="+mn-lt"/>
                <a:ea typeface="+mn-ea"/>
                <a:cs typeface="+mn-cs"/>
              </a:rPr>
              <a:t>: 676.</a:t>
            </a:r>
          </a:p>
          <a:p>
            <a:r>
              <a:rPr lang="en-CA" sz="1200" kern="1200" dirty="0" smtClean="0">
                <a:solidFill>
                  <a:schemeClr val="tx1"/>
                </a:solidFill>
                <a:latin typeface="+mn-lt"/>
                <a:ea typeface="+mn-ea"/>
                <a:cs typeface="+mn-cs"/>
              </a:rPr>
              <a:t> </a:t>
            </a:r>
          </a:p>
          <a:p>
            <a:r>
              <a:rPr lang="en-CA" sz="1200" kern="1200" dirty="0" err="1" smtClean="0">
                <a:solidFill>
                  <a:schemeClr val="tx1"/>
                </a:solidFill>
                <a:latin typeface="+mn-lt"/>
                <a:ea typeface="+mn-ea"/>
                <a:cs typeface="+mn-cs"/>
              </a:rPr>
              <a:t>Hatvany</a:t>
            </a:r>
            <a:r>
              <a:rPr lang="en-CA" sz="1200" kern="1200" dirty="0" smtClean="0">
                <a:solidFill>
                  <a:schemeClr val="tx1"/>
                </a:solidFill>
                <a:latin typeface="+mn-lt"/>
                <a:ea typeface="+mn-ea"/>
                <a:cs typeface="+mn-cs"/>
              </a:rPr>
              <a:t>, M. G. (2002). "The Origins of the Acadian </a:t>
            </a:r>
            <a:r>
              <a:rPr lang="en-CA" sz="1200" kern="1200" dirty="0" err="1" smtClean="0">
                <a:solidFill>
                  <a:schemeClr val="tx1"/>
                </a:solidFill>
                <a:latin typeface="+mn-lt"/>
                <a:ea typeface="+mn-ea"/>
                <a:cs typeface="+mn-cs"/>
              </a:rPr>
              <a:t>Aboiteau</a:t>
            </a:r>
            <a:r>
              <a:rPr lang="en-CA" sz="1200" kern="1200" dirty="0" smtClean="0">
                <a:solidFill>
                  <a:schemeClr val="tx1"/>
                </a:solidFill>
                <a:latin typeface="+mn-lt"/>
                <a:ea typeface="+mn-ea"/>
                <a:cs typeface="+mn-cs"/>
              </a:rPr>
              <a:t>: An Environmental-Historical Geography of the Northeast." </a:t>
            </a:r>
            <a:r>
              <a:rPr lang="en-CA" sz="1200" u="sng" kern="1200" dirty="0" smtClean="0">
                <a:solidFill>
                  <a:schemeClr val="tx1"/>
                </a:solidFill>
                <a:latin typeface="+mn-lt"/>
                <a:ea typeface="+mn-ea"/>
                <a:cs typeface="+mn-cs"/>
              </a:rPr>
              <a:t>Historical Geography </a:t>
            </a:r>
            <a:r>
              <a:rPr lang="en-CA" sz="1200" b="1" kern="1200" dirty="0" smtClean="0">
                <a:solidFill>
                  <a:schemeClr val="tx1"/>
                </a:solidFill>
                <a:latin typeface="+mn-lt"/>
                <a:ea typeface="+mn-ea"/>
                <a:cs typeface="+mn-cs"/>
              </a:rPr>
              <a:t>30</a:t>
            </a:r>
            <a:r>
              <a:rPr lang="en-CA" sz="1200" kern="1200" dirty="0" smtClean="0">
                <a:solidFill>
                  <a:schemeClr val="tx1"/>
                </a:solidFill>
                <a:latin typeface="+mn-lt"/>
                <a:ea typeface="+mn-ea"/>
                <a:cs typeface="+mn-cs"/>
              </a:rPr>
              <a:t>.</a:t>
            </a:r>
          </a:p>
          <a:p>
            <a:r>
              <a:rPr lang="en-CA" sz="1200" kern="1200" dirty="0" smtClean="0">
                <a:solidFill>
                  <a:schemeClr val="tx1"/>
                </a:solidFill>
                <a:latin typeface="+mn-lt"/>
                <a:ea typeface="+mn-ea"/>
                <a:cs typeface="+mn-cs"/>
              </a:rPr>
              <a:t>On the web at</a:t>
            </a:r>
          </a:p>
          <a:p>
            <a:r>
              <a:rPr lang="en-CA" sz="1200" u="sng" kern="1200" dirty="0" smtClean="0">
                <a:solidFill>
                  <a:schemeClr val="tx1"/>
                </a:solidFill>
                <a:latin typeface="+mn-lt"/>
                <a:ea typeface="+mn-ea"/>
                <a:cs typeface="+mn-cs"/>
                <a:hlinkClick r:id="rId4"/>
              </a:rPr>
              <a:t>http://www.historical-geography.net/volume_30_2002/hatvany.pdf</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p>
          <a:p>
            <a:r>
              <a:rPr lang="en-CA" sz="1200" kern="1200" dirty="0" err="1" smtClean="0">
                <a:solidFill>
                  <a:schemeClr val="tx1"/>
                </a:solidFill>
                <a:latin typeface="+mn-lt"/>
                <a:ea typeface="+mn-ea"/>
                <a:cs typeface="+mn-cs"/>
              </a:rPr>
              <a:t>Hatvany</a:t>
            </a:r>
            <a:r>
              <a:rPr lang="en-CA" sz="1200" kern="1200" dirty="0" smtClean="0">
                <a:solidFill>
                  <a:schemeClr val="tx1"/>
                </a:solidFill>
                <a:latin typeface="+mn-lt"/>
                <a:ea typeface="+mn-ea"/>
                <a:cs typeface="+mn-cs"/>
              </a:rPr>
              <a:t>, M. G. (2003). </a:t>
            </a:r>
            <a:r>
              <a:rPr lang="en-CA" sz="1200" u="sng" kern="1200" dirty="0" smtClean="0">
                <a:solidFill>
                  <a:schemeClr val="tx1"/>
                </a:solidFill>
                <a:latin typeface="+mn-lt"/>
                <a:ea typeface="+mn-ea"/>
                <a:cs typeface="+mn-cs"/>
              </a:rPr>
              <a:t>Marshlands : four centuries of environmental change on the shores of the St. Lawrence</a:t>
            </a:r>
            <a:r>
              <a:rPr lang="en-CA" sz="1200" kern="1200" dirty="0" smtClean="0">
                <a:solidFill>
                  <a:schemeClr val="tx1"/>
                </a:solidFill>
                <a:latin typeface="+mn-lt"/>
                <a:ea typeface="+mn-ea"/>
                <a:cs typeface="+mn-cs"/>
              </a:rPr>
              <a:t>. Sainte-Foy, Quebec :, Presses de </a:t>
            </a:r>
            <a:r>
              <a:rPr lang="en-CA" sz="1200" kern="1200" dirty="0" err="1" smtClean="0">
                <a:solidFill>
                  <a:schemeClr val="tx1"/>
                </a:solidFill>
                <a:latin typeface="+mn-lt"/>
                <a:ea typeface="+mn-ea"/>
                <a:cs typeface="+mn-cs"/>
              </a:rPr>
              <a:t>l'Université</a:t>
            </a:r>
            <a:r>
              <a:rPr lang="en-CA" sz="1200" kern="1200" dirty="0" smtClean="0">
                <a:solidFill>
                  <a:schemeClr val="tx1"/>
                </a:solidFill>
                <a:latin typeface="+mn-lt"/>
                <a:ea typeface="+mn-ea"/>
                <a:cs typeface="+mn-cs"/>
              </a:rPr>
              <a:t> Laval.</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Hunter, D. (2012). </a:t>
            </a:r>
            <a:r>
              <a:rPr lang="en-CA" sz="1200" u="sng" kern="1200" dirty="0" smtClean="0">
                <a:solidFill>
                  <a:schemeClr val="tx1"/>
                </a:solidFill>
                <a:latin typeface="+mn-lt"/>
                <a:ea typeface="+mn-ea"/>
                <a:cs typeface="+mn-cs"/>
              </a:rPr>
              <a:t>The Race to the New World: Christopher Columbus, John Cabot, and a Lost History of Discovery</a:t>
            </a:r>
            <a:r>
              <a:rPr lang="en-CA" sz="1200" kern="1200" dirty="0" smtClean="0">
                <a:solidFill>
                  <a:schemeClr val="tx1"/>
                </a:solidFill>
                <a:latin typeface="+mn-lt"/>
                <a:ea typeface="+mn-ea"/>
                <a:cs typeface="+mn-cs"/>
              </a:rPr>
              <a:t>. Vancouver, Douglas &amp; McIntyre, An imprint of D&amp;M Publishers INC.</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J. </a:t>
            </a:r>
            <a:r>
              <a:rPr lang="en-CA" sz="1200" kern="1200" dirty="0" err="1" smtClean="0">
                <a:solidFill>
                  <a:schemeClr val="tx1"/>
                </a:solidFill>
                <a:latin typeface="+mn-lt"/>
                <a:ea typeface="+mn-ea"/>
                <a:cs typeface="+mn-cs"/>
              </a:rPr>
              <a:t>Pluet</a:t>
            </a:r>
            <a:r>
              <a:rPr lang="en-CA" sz="1200" kern="1200" dirty="0" smtClean="0">
                <a:solidFill>
                  <a:schemeClr val="tx1"/>
                </a:solidFill>
                <a:latin typeface="+mn-lt"/>
                <a:ea typeface="+mn-ea"/>
                <a:cs typeface="+mn-cs"/>
              </a:rPr>
              <a:t> and P.A. </a:t>
            </a:r>
            <a:r>
              <a:rPr lang="en-CA" sz="1200" kern="1200" dirty="0" err="1" smtClean="0">
                <a:solidFill>
                  <a:schemeClr val="tx1"/>
                </a:solidFill>
                <a:latin typeface="+mn-lt"/>
                <a:ea typeface="+mn-ea"/>
                <a:cs typeface="+mn-cs"/>
              </a:rPr>
              <a:t>Pirazzoli</a:t>
            </a:r>
            <a:r>
              <a:rPr lang="en-CA" sz="1200" kern="1200" dirty="0" smtClean="0">
                <a:solidFill>
                  <a:schemeClr val="tx1"/>
                </a:solidFill>
                <a:latin typeface="+mn-lt"/>
                <a:ea typeface="+mn-ea"/>
                <a:cs typeface="+mn-cs"/>
              </a:rPr>
              <a:t> (1991). </a:t>
            </a:r>
            <a:r>
              <a:rPr lang="en-CA" sz="1200" u="sng" kern="1200" dirty="0" smtClean="0">
                <a:solidFill>
                  <a:schemeClr val="tx1"/>
                </a:solidFill>
                <a:latin typeface="+mn-lt"/>
                <a:ea typeface="+mn-ea"/>
                <a:cs typeface="+mn-cs"/>
              </a:rPr>
              <a:t>World Atlas of Holocene Sea-Level Changes</a:t>
            </a:r>
            <a:r>
              <a:rPr lang="en-CA" sz="1200" kern="1200" dirty="0" smtClean="0">
                <a:solidFill>
                  <a:schemeClr val="tx1"/>
                </a:solidFill>
                <a:latin typeface="+mn-lt"/>
                <a:ea typeface="+mn-ea"/>
                <a:cs typeface="+mn-cs"/>
              </a:rPr>
              <a:t>. Amsterdam, Elsevier Science Publishers, B. V., Oceanography Series.</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Robert J. Nicholls and Anny </a:t>
            </a:r>
            <a:r>
              <a:rPr lang="en-CA" sz="1200" kern="1200" dirty="0" err="1" smtClean="0">
                <a:solidFill>
                  <a:schemeClr val="tx1"/>
                </a:solidFill>
                <a:latin typeface="+mn-lt"/>
                <a:ea typeface="+mn-ea"/>
                <a:cs typeface="+mn-cs"/>
              </a:rPr>
              <a:t>Cazenave</a:t>
            </a:r>
            <a:r>
              <a:rPr lang="en-CA" sz="1200" kern="1200" dirty="0" smtClean="0">
                <a:solidFill>
                  <a:schemeClr val="tx1"/>
                </a:solidFill>
                <a:latin typeface="+mn-lt"/>
                <a:ea typeface="+mn-ea"/>
                <a:cs typeface="+mn-cs"/>
              </a:rPr>
              <a:t> (2010). "Sea-Level Rise and Its Impact on Coastal Zones." </a:t>
            </a:r>
            <a:r>
              <a:rPr lang="en-CA" sz="1200" u="sng" kern="1200" dirty="0" smtClean="0">
                <a:solidFill>
                  <a:schemeClr val="tx1"/>
                </a:solidFill>
                <a:latin typeface="+mn-lt"/>
                <a:ea typeface="+mn-ea"/>
                <a:cs typeface="+mn-cs"/>
              </a:rPr>
              <a:t>Science</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328</a:t>
            </a:r>
            <a:r>
              <a:rPr lang="en-CA" sz="1200" kern="1200" dirty="0" smtClean="0">
                <a:solidFill>
                  <a:schemeClr val="tx1"/>
                </a:solidFill>
                <a:latin typeface="+mn-lt"/>
                <a:ea typeface="+mn-ea"/>
                <a:cs typeface="+mn-cs"/>
              </a:rPr>
              <a:t>.</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On the web at</a:t>
            </a:r>
          </a:p>
          <a:p>
            <a:r>
              <a:rPr lang="en-CA" sz="1200" u="sng" kern="1200" dirty="0" smtClean="0">
                <a:solidFill>
                  <a:schemeClr val="tx1"/>
                </a:solidFill>
                <a:latin typeface="+mn-lt"/>
                <a:ea typeface="+mn-ea"/>
                <a:cs typeface="+mn-cs"/>
                <a:hlinkClick r:id="rId5"/>
              </a:rPr>
              <a:t>http://www.webpages.uidaho.edu/envs501/downloads/Nicholls%20%26%20Cazenave%202010.pdf</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p>
          <a:p>
            <a:r>
              <a:rPr lang="en-CA" sz="1200" kern="1200" dirty="0" err="1" smtClean="0">
                <a:solidFill>
                  <a:schemeClr val="tx1"/>
                </a:solidFill>
                <a:latin typeface="+mn-lt"/>
                <a:ea typeface="+mn-ea"/>
                <a:cs typeface="+mn-cs"/>
              </a:rPr>
              <a:t>Sebold</a:t>
            </a:r>
            <a:r>
              <a:rPr lang="en-CA" sz="1200" kern="1200" dirty="0" smtClean="0">
                <a:solidFill>
                  <a:schemeClr val="tx1"/>
                </a:solidFill>
                <a:latin typeface="+mn-lt"/>
                <a:ea typeface="+mn-ea"/>
                <a:cs typeface="+mn-cs"/>
              </a:rPr>
              <a:t>, K. R. (1992, </a:t>
            </a:r>
          </a:p>
          <a:p>
            <a:r>
              <a:rPr lang="en-CA" sz="1200" kern="1200" dirty="0" smtClean="0">
                <a:solidFill>
                  <a:schemeClr val="tx1"/>
                </a:solidFill>
                <a:latin typeface="+mn-lt"/>
                <a:ea typeface="+mn-ea"/>
                <a:cs typeface="+mn-cs"/>
              </a:rPr>
              <a:t>). "FROM MARSH TO FARM:</a:t>
            </a:r>
          </a:p>
          <a:p>
            <a:r>
              <a:rPr lang="en-CA" sz="1200" kern="1200" dirty="0" smtClean="0">
                <a:solidFill>
                  <a:schemeClr val="tx1"/>
                </a:solidFill>
                <a:latin typeface="+mn-lt"/>
                <a:ea typeface="+mn-ea"/>
                <a:cs typeface="+mn-cs"/>
              </a:rPr>
              <a:t>The Landscape Transformation of Coastal New Jersey." </a:t>
            </a:r>
            <a:r>
              <a:rPr lang="en-CA" sz="1200" u="sng" kern="1200" dirty="0" smtClean="0">
                <a:solidFill>
                  <a:schemeClr val="tx1"/>
                </a:solidFill>
                <a:latin typeface="+mn-lt"/>
                <a:ea typeface="+mn-ea"/>
                <a:cs typeface="+mn-cs"/>
              </a:rPr>
              <a:t>Historic American Buildings Survey/Historic American Engineering Record</a:t>
            </a:r>
            <a:r>
              <a:rPr lang="en-CA" sz="1200" kern="1200" dirty="0" smtClean="0">
                <a:solidFill>
                  <a:schemeClr val="tx1"/>
                </a:solidFill>
                <a:latin typeface="+mn-lt"/>
                <a:ea typeface="+mn-ea"/>
                <a:cs typeface="+mn-cs"/>
              </a:rPr>
              <a:t>  Retrieved 7 July 2010, from </a:t>
            </a:r>
          </a:p>
          <a:p>
            <a:r>
              <a:rPr lang="en-CA" sz="1200" kern="1200" dirty="0" smtClean="0">
                <a:solidFill>
                  <a:schemeClr val="tx1"/>
                </a:solidFill>
                <a:latin typeface="+mn-lt"/>
                <a:ea typeface="+mn-ea"/>
                <a:cs typeface="+mn-cs"/>
              </a:rPr>
              <a:t> </a:t>
            </a:r>
          </a:p>
          <a:p>
            <a:r>
              <a:rPr lang="en-CA" sz="1200" u="sng" kern="1200" dirty="0" smtClean="0">
                <a:solidFill>
                  <a:schemeClr val="tx1"/>
                </a:solidFill>
                <a:latin typeface="+mn-lt"/>
                <a:ea typeface="+mn-ea"/>
                <a:cs typeface="+mn-cs"/>
                <a:hlinkClick r:id="rId6"/>
              </a:rPr>
              <a:t>http://www.nps.gov/history/history/online_books/nj3/contents.htm</a:t>
            </a:r>
            <a:r>
              <a:rPr lang="en-CA" sz="1200" kern="1200" dirty="0" smtClean="0">
                <a:solidFill>
                  <a:schemeClr val="tx1"/>
                </a:solidFill>
                <a:latin typeface="+mn-lt"/>
                <a:ea typeface="+mn-ea"/>
                <a:cs typeface="+mn-cs"/>
              </a:rPr>
              <a:t>.</a:t>
            </a:r>
          </a:p>
          <a:p>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53</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r>
              <a:rPr lang="en-CA" sz="1200" kern="1200" dirty="0" err="1" smtClean="0">
                <a:solidFill>
                  <a:schemeClr val="tx1"/>
                </a:solidFill>
                <a:latin typeface="Times New Roman" pitchFamily="18" charset="0"/>
                <a:ea typeface="+mn-ea"/>
                <a:cs typeface="Times New Roman" pitchFamily="18" charset="0"/>
              </a:rPr>
              <a:t>Hatvany</a:t>
            </a:r>
            <a:r>
              <a:rPr lang="en-CA" sz="1200" kern="1200" dirty="0" smtClean="0">
                <a:solidFill>
                  <a:schemeClr val="tx1"/>
                </a:solidFill>
                <a:latin typeface="Times New Roman" pitchFamily="18" charset="0"/>
                <a:ea typeface="+mn-ea"/>
                <a:cs typeface="Times New Roman" pitchFamily="18" charset="0"/>
              </a:rPr>
              <a:t>, M. G. (2002). "The Origins of the Acadian </a:t>
            </a:r>
            <a:r>
              <a:rPr lang="en-CA" sz="1200" kern="1200" dirty="0" err="1" smtClean="0">
                <a:solidFill>
                  <a:schemeClr val="tx1"/>
                </a:solidFill>
                <a:latin typeface="Times New Roman" pitchFamily="18" charset="0"/>
                <a:ea typeface="+mn-ea"/>
                <a:cs typeface="Times New Roman" pitchFamily="18" charset="0"/>
              </a:rPr>
              <a:t>Aboiteau</a:t>
            </a:r>
            <a:r>
              <a:rPr lang="en-CA" sz="1200" kern="1200" dirty="0" smtClean="0">
                <a:solidFill>
                  <a:schemeClr val="tx1"/>
                </a:solidFill>
                <a:latin typeface="Times New Roman" pitchFamily="18" charset="0"/>
                <a:ea typeface="+mn-ea"/>
                <a:cs typeface="Times New Roman" pitchFamily="18" charset="0"/>
              </a:rPr>
              <a:t>: An Environmental-Historical Geography of the Northeast." </a:t>
            </a:r>
            <a:r>
              <a:rPr lang="en-CA" sz="1200" u="sng" kern="1200" dirty="0" smtClean="0">
                <a:solidFill>
                  <a:schemeClr val="tx1"/>
                </a:solidFill>
                <a:latin typeface="Times New Roman" pitchFamily="18" charset="0"/>
                <a:ea typeface="+mn-ea"/>
                <a:cs typeface="Times New Roman" pitchFamily="18" charset="0"/>
              </a:rPr>
              <a:t>Historical Geography </a:t>
            </a:r>
            <a:r>
              <a:rPr lang="en-CA" sz="1200" b="1" u="sng" kern="1200" dirty="0" smtClean="0">
                <a:solidFill>
                  <a:schemeClr val="tx1"/>
                </a:solidFill>
                <a:latin typeface="Times New Roman" pitchFamily="18" charset="0"/>
                <a:ea typeface="+mn-ea"/>
                <a:cs typeface="Times New Roman" pitchFamily="18" charset="0"/>
              </a:rPr>
              <a:t>30,</a:t>
            </a:r>
            <a:r>
              <a:rPr lang="en-CA" sz="1200" b="1" u="sng" kern="1200" baseline="0" dirty="0" smtClean="0">
                <a:solidFill>
                  <a:schemeClr val="tx1"/>
                </a:solidFill>
                <a:latin typeface="Times New Roman" pitchFamily="18" charset="0"/>
                <a:ea typeface="+mn-ea"/>
                <a:cs typeface="Times New Roman" pitchFamily="18" charset="0"/>
              </a:rPr>
              <a:t> </a:t>
            </a:r>
            <a:r>
              <a:rPr lang="en-CA" sz="1200" b="0" u="none" kern="1200" baseline="0" dirty="0" smtClean="0">
                <a:solidFill>
                  <a:schemeClr val="tx1"/>
                </a:solidFill>
                <a:latin typeface="Times New Roman" pitchFamily="18" charset="0"/>
                <a:ea typeface="+mn-ea"/>
                <a:cs typeface="Times New Roman" pitchFamily="18" charset="0"/>
              </a:rPr>
              <a:t>Page122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Times New Roman" pitchFamily="18" charset="0"/>
                <a:ea typeface="+mn-ea"/>
                <a:cs typeface="Times New Roman" pitchFamily="18" charset="0"/>
              </a:rPr>
              <a:t>Available on the web at </a:t>
            </a:r>
            <a:r>
              <a:rPr lang="en-US" sz="1200" u="sng" kern="1200" dirty="0" smtClean="0">
                <a:solidFill>
                  <a:schemeClr val="tx1"/>
                </a:solidFill>
                <a:latin typeface="Times New Roman" pitchFamily="18" charset="0"/>
                <a:ea typeface="+mn-ea"/>
                <a:cs typeface="Times New Roman" pitchFamily="18" charset="0"/>
                <a:hlinkClick r:id="rId3"/>
              </a:rPr>
              <a:t>http://www.historical-geography.net/volume_30_2002/hatvany.pdf</a:t>
            </a:r>
            <a:r>
              <a:rPr lang="en-US" sz="1200" kern="1200" dirty="0" smtClean="0">
                <a:solidFill>
                  <a:schemeClr val="tx1"/>
                </a:solidFill>
                <a:latin typeface="Times New Roman" pitchFamily="18" charset="0"/>
                <a:ea typeface="+mn-ea"/>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 </a:t>
            </a:r>
            <a:r>
              <a:rPr lang="en-CA" sz="1200" kern="1200" dirty="0" err="1" smtClean="0">
                <a:solidFill>
                  <a:schemeClr val="tx1"/>
                </a:solidFill>
                <a:latin typeface="+mn-lt"/>
                <a:ea typeface="+mn-ea"/>
                <a:cs typeface="+mn-cs"/>
              </a:rPr>
              <a:t>Sebold</a:t>
            </a:r>
            <a:r>
              <a:rPr lang="en-CA" sz="1200" kern="1200" dirty="0" smtClean="0">
                <a:solidFill>
                  <a:schemeClr val="tx1"/>
                </a:solidFill>
                <a:latin typeface="+mn-lt"/>
                <a:ea typeface="+mn-ea"/>
                <a:cs typeface="+mn-cs"/>
              </a:rPr>
              <a:t>, K. R. (1992, ). "FROM MARSH TO FARM:</a:t>
            </a:r>
          </a:p>
          <a:p>
            <a:r>
              <a:rPr lang="en-CA" sz="1200" kern="1200" dirty="0" smtClean="0">
                <a:solidFill>
                  <a:schemeClr val="tx1"/>
                </a:solidFill>
                <a:latin typeface="+mn-lt"/>
                <a:ea typeface="+mn-ea"/>
                <a:cs typeface="+mn-cs"/>
              </a:rPr>
              <a:t>The Landscape Transformation of Coastal New Jersey." </a:t>
            </a:r>
            <a:r>
              <a:rPr lang="en-CA" sz="1200" u="sng" kern="1200" dirty="0" smtClean="0">
                <a:solidFill>
                  <a:schemeClr val="tx1"/>
                </a:solidFill>
                <a:latin typeface="+mn-lt"/>
                <a:ea typeface="+mn-ea"/>
                <a:cs typeface="+mn-cs"/>
              </a:rPr>
              <a:t>Historic American Buildings Survey/Historic American Engineering Record</a:t>
            </a:r>
            <a:r>
              <a:rPr lang="en-CA" sz="1200" kern="1200" dirty="0" smtClean="0">
                <a:solidFill>
                  <a:schemeClr val="tx1"/>
                </a:solidFill>
                <a:latin typeface="+mn-lt"/>
                <a:ea typeface="+mn-ea"/>
                <a:cs typeface="+mn-cs"/>
              </a:rPr>
              <a:t>  Retrieved 7 </a:t>
            </a:r>
            <a:r>
              <a:rPr lang="en-CA" sz="1200" kern="1200" dirty="0" err="1" smtClean="0">
                <a:solidFill>
                  <a:schemeClr val="tx1"/>
                </a:solidFill>
                <a:latin typeface="+mn-lt"/>
                <a:ea typeface="+mn-ea"/>
                <a:cs typeface="+mn-cs"/>
              </a:rPr>
              <a:t>Sept.y</a:t>
            </a:r>
            <a:r>
              <a:rPr lang="en-CA" sz="1200" kern="1200" dirty="0" smtClean="0">
                <a:solidFill>
                  <a:schemeClr val="tx1"/>
                </a:solidFill>
                <a:latin typeface="+mn-lt"/>
                <a:ea typeface="+mn-ea"/>
                <a:cs typeface="+mn-cs"/>
              </a:rPr>
              <a:t> 2014, from </a:t>
            </a:r>
          </a:p>
          <a:p>
            <a:r>
              <a:rPr lang="en-CA" sz="1200" u="sng" kern="1200" dirty="0" smtClean="0">
                <a:solidFill>
                  <a:schemeClr val="tx1"/>
                </a:solidFill>
                <a:latin typeface="+mn-lt"/>
                <a:ea typeface="+mn-ea"/>
                <a:cs typeface="+mn-cs"/>
                <a:hlinkClick r:id="rId4"/>
              </a:rPr>
              <a:t>http://www.nps.gov/history/history/online_books/nj3/contents.htm</a:t>
            </a:r>
            <a:r>
              <a:rPr lang="en-CA"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latin typeface="Times New Roman" pitchFamily="18" charset="0"/>
              <a:ea typeface="+mn-ea"/>
              <a:cs typeface="Times New Roman" pitchFamily="18" charset="0"/>
            </a:endParaRPr>
          </a:p>
          <a:p>
            <a:endParaRPr lang="en-CA" b="0" u="none"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3</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latin typeface="+mn-lt"/>
                <a:ea typeface="+mn-ea"/>
                <a:cs typeface="+mn-cs"/>
              </a:rPr>
              <a:t>Digital bathymetry map:</a:t>
            </a:r>
            <a:r>
              <a:rPr lang="en-CA" sz="1200" kern="1200" dirty="0" smtClean="0">
                <a:solidFill>
                  <a:schemeClr val="tx1"/>
                </a:solidFill>
                <a:latin typeface="+mn-lt"/>
                <a:ea typeface="+mn-ea"/>
                <a:cs typeface="+mn-cs"/>
              </a:rPr>
              <a:t> This map, which appears on The Gulf of Maine Council on the Marine Environment </a:t>
            </a:r>
            <a:r>
              <a:rPr lang="en-CA" sz="1200" u="sng" kern="1200" dirty="0" smtClean="0">
                <a:solidFill>
                  <a:schemeClr val="tx1"/>
                </a:solidFill>
                <a:latin typeface="+mn-lt"/>
                <a:ea typeface="+mn-ea"/>
                <a:cs typeface="+mn-cs"/>
                <a:hlinkClick r:id="rId3"/>
              </a:rPr>
              <a:t>home page</a:t>
            </a:r>
            <a:r>
              <a:rPr lang="en-CA" sz="1200" kern="1200" dirty="0" smtClean="0">
                <a:solidFill>
                  <a:schemeClr val="tx1"/>
                </a:solidFill>
                <a:latin typeface="+mn-lt"/>
                <a:ea typeface="+mn-ea"/>
                <a:cs typeface="+mn-cs"/>
              </a:rPr>
              <a:t>, was created by Ed </a:t>
            </a:r>
            <a:r>
              <a:rPr lang="en-CA" sz="1200" kern="1200" dirty="0" err="1" smtClean="0">
                <a:solidFill>
                  <a:schemeClr val="tx1"/>
                </a:solidFill>
                <a:latin typeface="+mn-lt"/>
                <a:ea typeface="+mn-ea"/>
                <a:cs typeface="+mn-cs"/>
              </a:rPr>
              <a:t>Roworth</a:t>
            </a:r>
            <a:r>
              <a:rPr lang="en-CA" sz="1200" kern="1200" dirty="0" smtClean="0">
                <a:solidFill>
                  <a:schemeClr val="tx1"/>
                </a:solidFill>
                <a:latin typeface="+mn-lt"/>
                <a:ea typeface="+mn-ea"/>
                <a:cs typeface="+mn-cs"/>
              </a:rPr>
              <a:t> and Rich </a:t>
            </a:r>
            <a:r>
              <a:rPr lang="en-CA" sz="1200" kern="1200" dirty="0" err="1" smtClean="0">
                <a:solidFill>
                  <a:schemeClr val="tx1"/>
                </a:solidFill>
                <a:latin typeface="+mn-lt"/>
                <a:ea typeface="+mn-ea"/>
                <a:cs typeface="+mn-cs"/>
              </a:rPr>
              <a:t>Signell</a:t>
            </a:r>
            <a:r>
              <a:rPr lang="en-CA" sz="1200" kern="1200" dirty="0" smtClean="0">
                <a:solidFill>
                  <a:schemeClr val="tx1"/>
                </a:solidFill>
                <a:latin typeface="+mn-lt"/>
                <a:ea typeface="+mn-ea"/>
                <a:cs typeface="+mn-cs"/>
              </a:rPr>
              <a:t> of the U.S. Geological Survey (USGS). </a:t>
            </a:r>
            <a:r>
              <a:rPr lang="en-CA" sz="1200" u="sng" kern="1200" dirty="0" smtClean="0">
                <a:solidFill>
                  <a:schemeClr val="tx1"/>
                </a:solidFill>
                <a:latin typeface="+mn-lt"/>
                <a:ea typeface="+mn-ea"/>
                <a:cs typeface="+mn-cs"/>
                <a:hlinkClick r:id="rId4"/>
              </a:rPr>
              <a:t>Read</a:t>
            </a:r>
            <a:r>
              <a:rPr lang="en-CA" sz="1200" kern="1200" dirty="0" smtClean="0">
                <a:solidFill>
                  <a:schemeClr val="tx1"/>
                </a:solidFill>
                <a:latin typeface="+mn-lt"/>
                <a:ea typeface="+mn-ea"/>
                <a:cs typeface="+mn-cs"/>
              </a:rPr>
              <a:t> how they did it and view other versions.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This map can be obtained at</a:t>
            </a:r>
          </a:p>
          <a:p>
            <a:r>
              <a:rPr lang="en-CA" sz="1200" kern="1200" dirty="0" smtClean="0">
                <a:solidFill>
                  <a:schemeClr val="tx1"/>
                </a:solidFill>
                <a:latin typeface="+mn-lt"/>
                <a:ea typeface="+mn-ea"/>
                <a:cs typeface="+mn-cs"/>
              </a:rPr>
              <a:t> </a:t>
            </a:r>
          </a:p>
          <a:p>
            <a:r>
              <a:rPr lang="en-CA" sz="1200" u="sng" kern="1200" dirty="0" smtClean="0">
                <a:solidFill>
                  <a:schemeClr val="tx1"/>
                </a:solidFill>
                <a:latin typeface="+mn-lt"/>
                <a:ea typeface="+mn-ea"/>
                <a:cs typeface="+mn-cs"/>
                <a:hlinkClick r:id="rId5"/>
              </a:rPr>
              <a:t>http://www.gulfofmaine.org/2/about-the-gulf/maps/</a:t>
            </a:r>
            <a:endParaRPr lang="en-CA"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4</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err="1" smtClean="0">
                <a:solidFill>
                  <a:schemeClr val="tx1"/>
                </a:solidFill>
                <a:latin typeface="+mn-lt"/>
                <a:ea typeface="+mn-ea"/>
                <a:cs typeface="+mn-cs"/>
              </a:rPr>
              <a:t>Moreira</a:t>
            </a:r>
            <a:r>
              <a:rPr lang="en-CA" sz="1200" kern="1200" dirty="0" smtClean="0">
                <a:solidFill>
                  <a:schemeClr val="tx1"/>
                </a:solidFill>
                <a:latin typeface="+mn-lt"/>
                <a:ea typeface="+mn-ea"/>
                <a:cs typeface="+mn-cs"/>
              </a:rPr>
              <a:t>, M. E. S. d. A. (1992). "</a:t>
            </a:r>
            <a:r>
              <a:rPr lang="en-CA" sz="1200" kern="1200" dirty="0" err="1" smtClean="0">
                <a:solidFill>
                  <a:schemeClr val="tx1"/>
                </a:solidFill>
                <a:latin typeface="+mn-lt"/>
                <a:ea typeface="+mn-ea"/>
                <a:cs typeface="+mn-cs"/>
              </a:rPr>
              <a:t>Saltmarsh</a:t>
            </a:r>
            <a:r>
              <a:rPr lang="en-CA" sz="1200" kern="1200" dirty="0" smtClean="0">
                <a:solidFill>
                  <a:schemeClr val="tx1"/>
                </a:solidFill>
                <a:latin typeface="+mn-lt"/>
                <a:ea typeface="+mn-ea"/>
                <a:cs typeface="+mn-cs"/>
              </a:rPr>
              <a:t> Changes and Sedimentation Rates in the </a:t>
            </a:r>
            <a:r>
              <a:rPr lang="en-CA" sz="1200" kern="1200" dirty="0" err="1" smtClean="0">
                <a:solidFill>
                  <a:schemeClr val="tx1"/>
                </a:solidFill>
                <a:latin typeface="+mn-lt"/>
                <a:ea typeface="+mn-ea"/>
                <a:cs typeface="+mn-cs"/>
              </a:rPr>
              <a:t>Sado</a:t>
            </a:r>
            <a:r>
              <a:rPr lang="en-CA" sz="1200" kern="1200" dirty="0" smtClean="0">
                <a:solidFill>
                  <a:schemeClr val="tx1"/>
                </a:solidFill>
                <a:latin typeface="+mn-lt"/>
                <a:ea typeface="+mn-ea"/>
                <a:cs typeface="+mn-cs"/>
              </a:rPr>
              <a:t> Estuary, Portugal. ." </a:t>
            </a:r>
            <a:r>
              <a:rPr lang="en-CA" sz="1200" u="sng" kern="1200" dirty="0" smtClean="0">
                <a:solidFill>
                  <a:schemeClr val="tx1"/>
                </a:solidFill>
                <a:latin typeface="+mn-lt"/>
                <a:ea typeface="+mn-ea"/>
                <a:cs typeface="+mn-cs"/>
              </a:rPr>
              <a:t>Journal of Coastal Research</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8</a:t>
            </a:r>
            <a:r>
              <a:rPr lang="en-CA" sz="1200" kern="1200" dirty="0" smtClean="0">
                <a:solidFill>
                  <a:schemeClr val="tx1"/>
                </a:solidFill>
                <a:latin typeface="+mn-lt"/>
                <a:ea typeface="+mn-ea"/>
                <a:cs typeface="+mn-cs"/>
              </a:rPr>
              <a:t>(3): 631 to 640.</a:t>
            </a:r>
          </a:p>
          <a:p>
            <a:r>
              <a:rPr lang="en-CA" sz="1200" kern="1200" dirty="0" smtClean="0">
                <a:solidFill>
                  <a:schemeClr val="tx1"/>
                </a:solidFill>
                <a:latin typeface="+mn-lt"/>
                <a:ea typeface="+mn-ea"/>
                <a:cs typeface="+mn-cs"/>
              </a:rPr>
              <a:t> </a:t>
            </a:r>
          </a:p>
          <a:p>
            <a:r>
              <a:rPr lang="en-CA" sz="1200" u="sng" kern="1200" dirty="0" smtClean="0">
                <a:solidFill>
                  <a:schemeClr val="tx1"/>
                </a:solidFill>
                <a:latin typeface="+mn-lt"/>
                <a:ea typeface="+mn-ea"/>
                <a:cs typeface="+mn-cs"/>
                <a:hlinkClick r:id="rId3"/>
              </a:rPr>
              <a:t>http://journals.fcla.edu/jcr/article/view/78895</a:t>
            </a:r>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D. G. </a:t>
            </a:r>
            <a:r>
              <a:rPr lang="en-CA" sz="1200" kern="1200" dirty="0" err="1" smtClean="0">
                <a:solidFill>
                  <a:schemeClr val="tx1"/>
                </a:solidFill>
                <a:latin typeface="+mn-lt"/>
                <a:ea typeface="+mn-ea"/>
                <a:cs typeface="+mn-cs"/>
              </a:rPr>
              <a:t>SanLe</a:t>
            </a:r>
            <a:r>
              <a:rPr lang="en-CA" sz="1200" kern="1200" dirty="0" smtClean="0">
                <a:solidFill>
                  <a:schemeClr val="tx1"/>
                </a:solidFill>
                <a:latin typeface="+mn-lt"/>
                <a:ea typeface="+mn-ea"/>
                <a:cs typeface="+mn-cs"/>
              </a:rPr>
              <a:t>, J. I., J.M. Sanchez (1999). "</a:t>
            </a:r>
            <a:r>
              <a:rPr lang="en-CA" sz="1200" kern="1200" dirty="0" err="1" smtClean="0">
                <a:solidFill>
                  <a:schemeClr val="tx1"/>
                </a:solidFill>
                <a:latin typeface="+mn-lt"/>
                <a:ea typeface="+mn-ea"/>
                <a:cs typeface="+mn-cs"/>
              </a:rPr>
              <a:t>Spartina</a:t>
            </a:r>
            <a:r>
              <a:rPr lang="en-CA" sz="1200" kern="1200" dirty="0" smtClean="0">
                <a:solidFill>
                  <a:schemeClr val="tx1"/>
                </a:solidFill>
                <a:latin typeface="+mn-lt"/>
                <a:ea typeface="+mn-ea"/>
                <a:cs typeface="+mn-cs"/>
              </a:rPr>
              <a:t> patens as a weed in Galician </a:t>
            </a:r>
            <a:r>
              <a:rPr lang="en-CA" sz="1200" kern="1200" dirty="0" err="1" smtClean="0">
                <a:solidFill>
                  <a:schemeClr val="tx1"/>
                </a:solidFill>
                <a:latin typeface="+mn-lt"/>
                <a:ea typeface="+mn-ea"/>
                <a:cs typeface="+mn-cs"/>
              </a:rPr>
              <a:t>saltmarshes</a:t>
            </a:r>
            <a:r>
              <a:rPr lang="en-CA" sz="1200" kern="1200" dirty="0" smtClean="0">
                <a:solidFill>
                  <a:schemeClr val="tx1"/>
                </a:solidFill>
                <a:latin typeface="+mn-lt"/>
                <a:ea typeface="+mn-ea"/>
                <a:cs typeface="+mn-cs"/>
              </a:rPr>
              <a:t> (NW Iberian Peninsula)." </a:t>
            </a:r>
            <a:r>
              <a:rPr lang="en-CA" sz="1200" u="sng" kern="1200" dirty="0" err="1" smtClean="0">
                <a:solidFill>
                  <a:schemeClr val="tx1"/>
                </a:solidFill>
                <a:latin typeface="+mn-lt"/>
                <a:ea typeface="+mn-ea"/>
                <a:cs typeface="+mn-cs"/>
              </a:rPr>
              <a:t>Hydrobiologia</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415</a:t>
            </a:r>
            <a:r>
              <a:rPr lang="en-CA" sz="1200" kern="1200" dirty="0" smtClean="0">
                <a:solidFill>
                  <a:schemeClr val="tx1"/>
                </a:solidFill>
                <a:latin typeface="+mn-lt"/>
                <a:ea typeface="+mn-ea"/>
                <a:cs typeface="+mn-cs"/>
              </a:rPr>
              <a:t>: 213–222</a:t>
            </a:r>
          </a:p>
          <a:p>
            <a:endParaRPr lang="en-CA"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u="sng" kern="1200" dirty="0" smtClean="0">
                <a:solidFill>
                  <a:schemeClr val="tx1"/>
                </a:solidFill>
                <a:latin typeface="+mn-lt"/>
                <a:ea typeface="+mn-ea"/>
                <a:cs typeface="+mn-cs"/>
                <a:hlinkClick r:id="rId4"/>
              </a:rPr>
              <a:t>http://link.springer.com/chapter/10.1007%2F978-94-017-0922-4_30#page-1</a:t>
            </a:r>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J. </a:t>
            </a:r>
            <a:r>
              <a:rPr lang="en-CA" sz="1200" kern="1200" dirty="0" err="1" smtClean="0">
                <a:solidFill>
                  <a:schemeClr val="tx1"/>
                </a:solidFill>
                <a:latin typeface="+mn-lt"/>
                <a:ea typeface="+mn-ea"/>
                <a:cs typeface="+mn-cs"/>
              </a:rPr>
              <a:t>Pluet</a:t>
            </a:r>
            <a:r>
              <a:rPr lang="en-CA" sz="1200" kern="1200" dirty="0" smtClean="0">
                <a:solidFill>
                  <a:schemeClr val="tx1"/>
                </a:solidFill>
                <a:latin typeface="+mn-lt"/>
                <a:ea typeface="+mn-ea"/>
                <a:cs typeface="+mn-cs"/>
              </a:rPr>
              <a:t> and P.A. </a:t>
            </a:r>
            <a:r>
              <a:rPr lang="en-CA" sz="1200" kern="1200" dirty="0" err="1" smtClean="0">
                <a:solidFill>
                  <a:schemeClr val="tx1"/>
                </a:solidFill>
                <a:latin typeface="+mn-lt"/>
                <a:ea typeface="+mn-ea"/>
                <a:cs typeface="+mn-cs"/>
              </a:rPr>
              <a:t>Pirazzoli</a:t>
            </a:r>
            <a:r>
              <a:rPr lang="en-CA" sz="1200" kern="1200" dirty="0" smtClean="0">
                <a:solidFill>
                  <a:schemeClr val="tx1"/>
                </a:solidFill>
                <a:latin typeface="+mn-lt"/>
                <a:ea typeface="+mn-ea"/>
                <a:cs typeface="+mn-cs"/>
              </a:rPr>
              <a:t> (1991). </a:t>
            </a:r>
            <a:r>
              <a:rPr lang="en-CA" sz="1200" u="sng" kern="1200" dirty="0" smtClean="0">
                <a:solidFill>
                  <a:schemeClr val="tx1"/>
                </a:solidFill>
                <a:latin typeface="+mn-lt"/>
                <a:ea typeface="+mn-ea"/>
                <a:cs typeface="+mn-cs"/>
              </a:rPr>
              <a:t>World Atlas of Holocene Sea-Level Changes</a:t>
            </a:r>
            <a:r>
              <a:rPr lang="en-CA" sz="1200" kern="1200" dirty="0" smtClean="0">
                <a:solidFill>
                  <a:schemeClr val="tx1"/>
                </a:solidFill>
                <a:latin typeface="+mn-lt"/>
                <a:ea typeface="+mn-ea"/>
                <a:cs typeface="+mn-cs"/>
              </a:rPr>
              <a:t>. Amsterdam, Elsevier Science Publishers, B. V., Oceanography Series.</a:t>
            </a:r>
          </a:p>
          <a:p>
            <a:endParaRPr lang="en-CA" sz="1200" kern="1200" dirty="0" smtClean="0">
              <a:solidFill>
                <a:schemeClr val="tx1"/>
              </a:solidFill>
              <a:latin typeface="+mn-lt"/>
              <a:ea typeface="+mn-ea"/>
              <a:cs typeface="+mn-cs"/>
            </a:endParaRPr>
          </a:p>
          <a:p>
            <a:r>
              <a:rPr lang="en-CA" sz="1200" dirty="0" smtClean="0"/>
              <a:t>Robert J. Nicholls and Anny </a:t>
            </a:r>
            <a:r>
              <a:rPr lang="en-CA" sz="1200" dirty="0" err="1" smtClean="0"/>
              <a:t>Cazenave</a:t>
            </a:r>
            <a:r>
              <a:rPr lang="en-CA" sz="1200" dirty="0" smtClean="0"/>
              <a:t> (</a:t>
            </a:r>
            <a:r>
              <a:rPr lang="en-CA" sz="1200" kern="1200" dirty="0" smtClean="0">
                <a:solidFill>
                  <a:schemeClr val="tx1"/>
                </a:solidFill>
                <a:latin typeface="+mn-lt"/>
                <a:ea typeface="+mn-ea"/>
                <a:cs typeface="+mn-cs"/>
              </a:rPr>
              <a:t>2010). "Sea-Level Rise and Its Impact on Coastal Zones." </a:t>
            </a:r>
            <a:r>
              <a:rPr lang="en-CA" sz="1200" u="sng" kern="1200" dirty="0" smtClean="0">
                <a:solidFill>
                  <a:schemeClr val="tx1"/>
                </a:solidFill>
                <a:latin typeface="+mn-lt"/>
                <a:ea typeface="+mn-ea"/>
                <a:cs typeface="+mn-cs"/>
              </a:rPr>
              <a:t>Science </a:t>
            </a:r>
            <a:r>
              <a:rPr lang="en-CA" sz="1200" b="1" u="sng" kern="1200" dirty="0" smtClean="0">
                <a:solidFill>
                  <a:schemeClr val="tx1"/>
                </a:solidFill>
                <a:latin typeface="+mn-lt"/>
                <a:ea typeface="+mn-ea"/>
                <a:cs typeface="+mn-cs"/>
              </a:rPr>
              <a:t>328.</a:t>
            </a:r>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a:p>
            <a:r>
              <a:rPr lang="en-CA" dirty="0" smtClean="0"/>
              <a:t>http://www.webpages.uidaho.edu/envs501/downloads/Nicholls%20%26%20Cazenave%202010.pdf</a:t>
            </a:r>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6</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smtClean="0">
                <a:solidFill>
                  <a:schemeClr val="tx1"/>
                </a:solidFill>
                <a:latin typeface="+mn-lt"/>
                <a:ea typeface="+mn-ea"/>
                <a:cs typeface="+mn-cs"/>
              </a:rPr>
              <a:t>Robert J. Nicholls and Anny </a:t>
            </a:r>
            <a:r>
              <a:rPr lang="en-CA" sz="1200" kern="1200" dirty="0" err="1" smtClean="0">
                <a:solidFill>
                  <a:schemeClr val="tx1"/>
                </a:solidFill>
                <a:latin typeface="+mn-lt"/>
                <a:ea typeface="+mn-ea"/>
                <a:cs typeface="+mn-cs"/>
              </a:rPr>
              <a:t>Cazenave</a:t>
            </a:r>
            <a:r>
              <a:rPr lang="en-CA" sz="1200" kern="1200" dirty="0" smtClean="0">
                <a:solidFill>
                  <a:schemeClr val="tx1"/>
                </a:solidFill>
                <a:latin typeface="+mn-lt"/>
                <a:ea typeface="+mn-ea"/>
                <a:cs typeface="+mn-cs"/>
              </a:rPr>
              <a:t> (2010). "Sea-Level Rise and Its Impact on Coastal Zones." </a:t>
            </a:r>
            <a:r>
              <a:rPr lang="en-CA" sz="1200" u="sng" kern="1200" dirty="0" smtClean="0">
                <a:solidFill>
                  <a:schemeClr val="tx1"/>
                </a:solidFill>
                <a:latin typeface="+mn-lt"/>
                <a:ea typeface="+mn-ea"/>
                <a:cs typeface="+mn-cs"/>
              </a:rPr>
              <a:t>Science</a:t>
            </a:r>
            <a:r>
              <a:rPr lang="en-CA" sz="1200" kern="1200" dirty="0" smtClean="0">
                <a:solidFill>
                  <a:schemeClr val="tx1"/>
                </a:solidFill>
                <a:latin typeface="+mn-lt"/>
                <a:ea typeface="+mn-ea"/>
                <a:cs typeface="+mn-cs"/>
              </a:rPr>
              <a:t> </a:t>
            </a:r>
            <a:r>
              <a:rPr lang="en-CA" sz="1200" b="1" kern="1200" dirty="0" smtClean="0">
                <a:solidFill>
                  <a:schemeClr val="tx1"/>
                </a:solidFill>
                <a:latin typeface="+mn-lt"/>
                <a:ea typeface="+mn-ea"/>
                <a:cs typeface="+mn-cs"/>
              </a:rPr>
              <a:t>328</a:t>
            </a:r>
            <a:r>
              <a:rPr lang="en-CA" sz="1200" kern="1200" dirty="0" smtClean="0">
                <a:solidFill>
                  <a:schemeClr val="tx1"/>
                </a:solidFill>
                <a:latin typeface="+mn-lt"/>
                <a:ea typeface="+mn-ea"/>
                <a:cs typeface="+mn-cs"/>
              </a:rPr>
              <a:t>.</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On the web at</a:t>
            </a:r>
          </a:p>
          <a:p>
            <a:r>
              <a:rPr lang="en-CA" sz="1200" u="sng" kern="1200" dirty="0" smtClean="0">
                <a:solidFill>
                  <a:schemeClr val="tx1"/>
                </a:solidFill>
                <a:latin typeface="+mn-lt"/>
                <a:ea typeface="+mn-ea"/>
                <a:cs typeface="+mn-cs"/>
                <a:hlinkClick r:id="rId3"/>
              </a:rPr>
              <a:t>http://www.webpages.uidaho.edu/envs501/downloads/Nicholls%20%26%20Cazenave%202010.pdf</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7</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smtClean="0">
                <a:solidFill>
                  <a:schemeClr val="tx1"/>
                </a:solidFill>
                <a:latin typeface="+mn-lt"/>
                <a:ea typeface="+mn-ea"/>
                <a:cs typeface="+mn-cs"/>
              </a:rPr>
              <a:t>A map of Champlain’s explorations of the coastal regions of Maine and Canada’s Maritime Provinces is taken from</a:t>
            </a:r>
          </a:p>
          <a:p>
            <a:r>
              <a:rPr lang="en-CA" sz="1200" u="sng" kern="1200" dirty="0" smtClean="0">
                <a:solidFill>
                  <a:schemeClr val="tx1"/>
                </a:solidFill>
                <a:latin typeface="+mn-lt"/>
                <a:ea typeface="+mn-ea"/>
                <a:cs typeface="+mn-cs"/>
                <a:hlinkClick r:id="rId3"/>
              </a:rPr>
              <a:t>http://umaine.edu/teachingcanada/instructional-resources-2/explanatory-maps-of-saint-croix-acadia/champlain-and-the-settlement-of-acadia-1604-1607/</a:t>
            </a:r>
            <a:endParaRPr lang="en-CA" sz="1200" kern="1200" dirty="0" smtClean="0">
              <a:solidFill>
                <a:schemeClr val="tx1"/>
              </a:solidFill>
              <a:latin typeface="+mn-lt"/>
              <a:ea typeface="+mn-ea"/>
              <a:cs typeface="+mn-cs"/>
            </a:endParaRPr>
          </a:p>
          <a:p>
            <a:endParaRPr lang="en-CA" dirty="0" smtClean="0"/>
          </a:p>
          <a:p>
            <a:r>
              <a:rPr lang="en-CA" dirty="0" smtClean="0"/>
              <a:t>Also see</a:t>
            </a:r>
          </a:p>
          <a:p>
            <a:r>
              <a:rPr lang="en-CA" sz="1200" kern="1200" dirty="0" smtClean="0">
                <a:solidFill>
                  <a:schemeClr val="tx1"/>
                </a:solidFill>
                <a:latin typeface="+mn-lt"/>
                <a:ea typeface="+mn-ea"/>
                <a:cs typeface="+mn-cs"/>
              </a:rPr>
              <a:t>Hunter, D. (2012). </a:t>
            </a:r>
            <a:r>
              <a:rPr lang="en-CA" sz="1200" u="sng" kern="1200" dirty="0" smtClean="0">
                <a:solidFill>
                  <a:schemeClr val="tx1"/>
                </a:solidFill>
                <a:latin typeface="+mn-lt"/>
                <a:ea typeface="+mn-ea"/>
                <a:cs typeface="+mn-cs"/>
              </a:rPr>
              <a:t>The Race to the New World: Christopher Columbus, John Cabot, and a Lost History of Discovery. Vancouver, Douglas &amp; McIntyre, An imprint of D&amp;M Publishers INC.</a:t>
            </a:r>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9</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u="sng" kern="1200" dirty="0" smtClean="0">
                <a:solidFill>
                  <a:schemeClr val="tx1"/>
                </a:solidFill>
                <a:latin typeface="+mn-lt"/>
                <a:ea typeface="+mn-ea"/>
                <a:cs typeface="+mn-cs"/>
                <a:hlinkClick r:id="rId3"/>
              </a:rPr>
              <a:t>http://www.findingyourcreativespirit.com/</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 My name is Dawn </a:t>
            </a:r>
            <a:r>
              <a:rPr lang="en-CA" sz="1200" kern="1200" dirty="0" err="1" smtClean="0">
                <a:solidFill>
                  <a:schemeClr val="tx1"/>
                </a:solidFill>
                <a:latin typeface="+mn-lt"/>
                <a:ea typeface="+mn-ea"/>
                <a:cs typeface="+mn-cs"/>
              </a:rPr>
              <a:t>Josey</a:t>
            </a:r>
            <a:r>
              <a:rPr lang="en-CA" sz="1200" kern="1200" dirty="0" smtClean="0">
                <a:solidFill>
                  <a:schemeClr val="tx1"/>
                </a:solidFill>
                <a:latin typeface="+mn-lt"/>
                <a:ea typeface="+mn-ea"/>
                <a:cs typeface="+mn-cs"/>
              </a:rPr>
              <a:t> an artist in Nova Scotia with a Portuguese connection. My work involves taking historical information and ancestral stories to create visual displays. </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I am the 6th generation from the original progenitor of my family name in Nova Scotia. </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From census information and other historical records we know that a Portuguese sailor onboard a ship sailing from Havana, Cuba to Liverpool, England was shipwrecked in 1805 off </a:t>
            </a:r>
            <a:r>
              <a:rPr lang="en-CA" sz="1200" kern="1200" dirty="0" err="1" smtClean="0">
                <a:solidFill>
                  <a:schemeClr val="tx1"/>
                </a:solidFill>
                <a:latin typeface="+mn-lt"/>
                <a:ea typeface="+mn-ea"/>
                <a:cs typeface="+mn-cs"/>
              </a:rPr>
              <a:t>Mushaboom</a:t>
            </a:r>
            <a:r>
              <a:rPr lang="en-CA" sz="1200" kern="1200" dirty="0" smtClean="0">
                <a:solidFill>
                  <a:schemeClr val="tx1"/>
                </a:solidFill>
                <a:latin typeface="+mn-lt"/>
                <a:ea typeface="+mn-ea"/>
                <a:cs typeface="+mn-cs"/>
              </a:rPr>
              <a:t> Harbour in Nova Scotia. He was 20 years old and the lone survivor. </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He settled and live out his life in the same area as did the 5 generation before me. </a:t>
            </a:r>
          </a:p>
          <a:p>
            <a:r>
              <a:rPr lang="en-CA" sz="1200" kern="1200" dirty="0" smtClean="0">
                <a:solidFill>
                  <a:schemeClr val="tx1"/>
                </a:solidFill>
                <a:latin typeface="+mn-lt"/>
                <a:ea typeface="+mn-ea"/>
                <a:cs typeface="+mn-cs"/>
              </a:rPr>
              <a:t>Records indicate he was known as Manuel </a:t>
            </a:r>
            <a:r>
              <a:rPr lang="en-CA" sz="1200" kern="1200" dirty="0" err="1" smtClean="0">
                <a:solidFill>
                  <a:schemeClr val="tx1"/>
                </a:solidFill>
                <a:latin typeface="+mn-lt"/>
                <a:ea typeface="+mn-ea"/>
                <a:cs typeface="+mn-cs"/>
              </a:rPr>
              <a:t>Jusey</a:t>
            </a:r>
            <a:r>
              <a:rPr lang="en-CA" sz="1200" kern="1200" dirty="0" smtClean="0">
                <a:solidFill>
                  <a:schemeClr val="tx1"/>
                </a:solidFill>
                <a:latin typeface="+mn-lt"/>
                <a:ea typeface="+mn-ea"/>
                <a:cs typeface="+mn-cs"/>
              </a:rPr>
              <a:t> (Jose, </a:t>
            </a:r>
            <a:r>
              <a:rPr lang="en-CA" sz="1200" kern="1200" dirty="0" err="1" smtClean="0">
                <a:solidFill>
                  <a:schemeClr val="tx1"/>
                </a:solidFill>
                <a:latin typeface="+mn-lt"/>
                <a:ea typeface="+mn-ea"/>
                <a:cs typeface="+mn-cs"/>
              </a:rPr>
              <a:t>Jewsie</a:t>
            </a:r>
            <a:r>
              <a:rPr lang="en-CA" sz="1200" kern="1200" dirty="0" smtClean="0">
                <a:solidFill>
                  <a:schemeClr val="tx1"/>
                </a:solidFill>
                <a:latin typeface="+mn-lt"/>
                <a:ea typeface="+mn-ea"/>
                <a:cs typeface="+mn-cs"/>
              </a:rPr>
              <a:t>). With many different spellings. We know from one census that he was recorded as Manuel Figurehead which lead some genealogists to suspect his name may have been </a:t>
            </a:r>
            <a:r>
              <a:rPr lang="en-CA" sz="1200" kern="1200" dirty="0" err="1" smtClean="0">
                <a:solidFill>
                  <a:schemeClr val="tx1"/>
                </a:solidFill>
                <a:latin typeface="+mn-lt"/>
                <a:ea typeface="+mn-ea"/>
                <a:cs typeface="+mn-cs"/>
              </a:rPr>
              <a:t>Figueiredo</a:t>
            </a:r>
            <a:r>
              <a:rPr lang="en-CA" sz="1200" kern="1200" dirty="0" smtClean="0">
                <a:solidFill>
                  <a:schemeClr val="tx1"/>
                </a:solidFill>
                <a:latin typeface="+mn-lt"/>
                <a:ea typeface="+mn-ea"/>
                <a:cs typeface="+mn-cs"/>
              </a:rPr>
              <a:t>. As we know nothing of his parents we may never know his true history before arriving in Nova Scotia. </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He was born in 1785 and died in May 1870 at age 85. He had 11 children. </a:t>
            </a:r>
          </a:p>
          <a:p>
            <a:r>
              <a:rPr lang="en-CA" sz="1200" kern="1200" dirty="0" smtClean="0">
                <a:solidFill>
                  <a:schemeClr val="tx1"/>
                </a:solidFill>
                <a:latin typeface="+mn-lt"/>
                <a:ea typeface="+mn-ea"/>
                <a:cs typeface="+mn-cs"/>
              </a:rPr>
              <a:t>His daughter records him as being from Lisbon Portugal. </a:t>
            </a:r>
          </a:p>
          <a:p>
            <a:r>
              <a:rPr lang="en-CA" sz="1200" kern="1200" dirty="0" smtClean="0">
                <a:solidFill>
                  <a:schemeClr val="tx1"/>
                </a:solidFill>
                <a:latin typeface="+mn-lt"/>
                <a:ea typeface="+mn-ea"/>
                <a:cs typeface="+mn-cs"/>
              </a:rPr>
              <a:t>The generations to follow recorded their nationality as Portuguese right up to and including my grandfather who passed in 1940. My father was the first generation to be recorded as Canadian on census information. </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Over the years since he arrived in Nova Scotia he and his male children made a living on the sea as fisherman although they would have also supplemented their income working the woods for lumber. In later years they working in saw mills owned by the Alfred </a:t>
            </a:r>
            <a:r>
              <a:rPr lang="en-CA" sz="1200" kern="1200" dirty="0" err="1" smtClean="0">
                <a:solidFill>
                  <a:schemeClr val="tx1"/>
                </a:solidFill>
                <a:latin typeface="+mn-lt"/>
                <a:ea typeface="+mn-ea"/>
                <a:cs typeface="+mn-cs"/>
              </a:rPr>
              <a:t>Dickie</a:t>
            </a:r>
            <a:r>
              <a:rPr lang="en-CA" sz="1200" kern="1200" dirty="0" smtClean="0">
                <a:solidFill>
                  <a:schemeClr val="tx1"/>
                </a:solidFill>
                <a:latin typeface="+mn-lt"/>
                <a:ea typeface="+mn-ea"/>
                <a:cs typeface="+mn-cs"/>
              </a:rPr>
              <a:t> Lumber Company in Ship Harbour, Sheet Harbour, Sherbrook and </a:t>
            </a:r>
            <a:r>
              <a:rPr lang="en-CA" sz="1200" kern="1200" dirty="0" err="1" smtClean="0">
                <a:solidFill>
                  <a:schemeClr val="tx1"/>
                </a:solidFill>
                <a:latin typeface="+mn-lt"/>
                <a:ea typeface="+mn-ea"/>
                <a:cs typeface="+mn-cs"/>
              </a:rPr>
              <a:t>Liscombe</a:t>
            </a:r>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Many Portuguese recipes and culture have filtered down over the years including my passion for incorporating the painting styles and colors of historical Portuguese folk art into my own work.</a:t>
            </a:r>
          </a:p>
          <a:p>
            <a:endParaRPr lang="en-CA"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59FE351F-123F-44A5-BF7F-79162D688A7F}" type="slidenum">
              <a:rPr lang="en-CA" smtClean="0"/>
              <a:pPr/>
              <a:t>10</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27</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1)</a:t>
            </a:r>
            <a:r>
              <a:rPr lang="en-CA" sz="1200" kern="1200" dirty="0" smtClean="0">
                <a:solidFill>
                  <a:schemeClr val="tx1"/>
                </a:solidFill>
                <a:latin typeface="+mn-lt"/>
                <a:ea typeface="+mn-ea"/>
                <a:cs typeface="+mn-cs"/>
              </a:rPr>
              <a:t> Albert C. </a:t>
            </a:r>
            <a:r>
              <a:rPr lang="en-CA" sz="1200" kern="1200" dirty="0" err="1" smtClean="0">
                <a:solidFill>
                  <a:schemeClr val="tx1"/>
                </a:solidFill>
                <a:latin typeface="+mn-lt"/>
                <a:ea typeface="+mn-ea"/>
                <a:cs typeface="+mn-cs"/>
              </a:rPr>
              <a:t>Elderkin</a:t>
            </a:r>
            <a:r>
              <a:rPr lang="en-CA" sz="1200" kern="1200" dirty="0" smtClean="0">
                <a:solidFill>
                  <a:schemeClr val="tx1"/>
                </a:solidFill>
                <a:latin typeface="+mn-lt"/>
                <a:ea typeface="+mn-ea"/>
                <a:cs typeface="+mn-cs"/>
              </a:rPr>
              <a:t> and his wife Lucy B. </a:t>
            </a:r>
            <a:r>
              <a:rPr lang="en-CA" sz="1200" kern="1200" dirty="0" err="1" smtClean="0">
                <a:solidFill>
                  <a:schemeClr val="tx1"/>
                </a:solidFill>
                <a:latin typeface="+mn-lt"/>
                <a:ea typeface="+mn-ea"/>
                <a:cs typeface="+mn-cs"/>
              </a:rPr>
              <a:t>Elderkin</a:t>
            </a:r>
            <a:r>
              <a:rPr lang="en-CA" sz="1200" kern="1200" dirty="0" smtClean="0">
                <a:solidFill>
                  <a:schemeClr val="tx1"/>
                </a:solidFill>
                <a:latin typeface="+mn-lt"/>
                <a:ea typeface="+mn-ea"/>
                <a:cs typeface="+mn-cs"/>
              </a:rPr>
              <a:t> to Isaac Spicer.. “the following lot of land beginning at the flood flume near William Rufus </a:t>
            </a:r>
            <a:r>
              <a:rPr lang="en-CA" sz="1200" kern="1200" dirty="0" err="1" smtClean="0">
                <a:solidFill>
                  <a:schemeClr val="tx1"/>
                </a:solidFill>
                <a:latin typeface="+mn-lt"/>
                <a:ea typeface="+mn-ea"/>
                <a:cs typeface="+mn-cs"/>
              </a:rPr>
              <a:t>Elderkin’s</a:t>
            </a:r>
            <a:r>
              <a:rPr lang="en-CA" sz="1200" kern="1200" dirty="0" smtClean="0">
                <a:solidFill>
                  <a:schemeClr val="tx1"/>
                </a:solidFill>
                <a:latin typeface="+mn-lt"/>
                <a:ea typeface="+mn-ea"/>
                <a:cs typeface="+mn-cs"/>
              </a:rPr>
              <a:t> mill then running southerly along the South east side of his millpond dyke..   Book 14, page 289, </a:t>
            </a:r>
            <a:r>
              <a:rPr lang="en-CA" sz="1200" kern="1200" dirty="0" err="1" smtClean="0">
                <a:solidFill>
                  <a:schemeClr val="tx1"/>
                </a:solidFill>
                <a:latin typeface="+mn-lt"/>
                <a:ea typeface="+mn-ea"/>
                <a:cs typeface="+mn-cs"/>
              </a:rPr>
              <a:t>Parrsborough</a:t>
            </a:r>
            <a:r>
              <a:rPr lang="en-CA" sz="1200" kern="1200" dirty="0" smtClean="0">
                <a:solidFill>
                  <a:schemeClr val="tx1"/>
                </a:solidFill>
                <a:latin typeface="+mn-lt"/>
                <a:ea typeface="+mn-ea"/>
                <a:cs typeface="+mn-cs"/>
              </a:rPr>
              <a:t> Registry of Deeds</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59FE351F-123F-44A5-BF7F-79162D688A7F}" type="slidenum">
              <a:rPr lang="en-CA" smtClean="0"/>
              <a:pPr/>
              <a:t>43</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07739E-C6E8-4FAB-AC33-E2C46FFEF563}" type="datetimeFigureOut">
              <a:rPr lang="en-CA" smtClean="0"/>
              <a:pPr/>
              <a:t>19/10/2014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A9A451-20A3-44B1-BFB8-4BB04D57B08A}"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7739E-C6E8-4FAB-AC33-E2C46FFEF563}" type="datetimeFigureOut">
              <a:rPr lang="en-CA" smtClean="0"/>
              <a:pPr/>
              <a:t>19/10/2014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A451-20A3-44B1-BFB8-4BB04D57B08A}"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vocate Barn-1D.jpg"/>
          <p:cNvPicPr>
            <a:picLocks noChangeAspect="1"/>
          </p:cNvPicPr>
          <p:nvPr/>
        </p:nvPicPr>
        <p:blipFill>
          <a:blip r:embed="rId3" cstate="print"/>
          <a:stretch>
            <a:fillRect/>
          </a:stretch>
        </p:blipFill>
        <p:spPr>
          <a:xfrm>
            <a:off x="323527" y="2418526"/>
            <a:ext cx="8424937" cy="4350582"/>
          </a:xfrm>
          <a:prstGeom prst="rect">
            <a:avLst/>
          </a:prstGeom>
        </p:spPr>
      </p:pic>
      <p:sp>
        <p:nvSpPr>
          <p:cNvPr id="4" name="TextBox 3"/>
          <p:cNvSpPr txBox="1"/>
          <p:nvPr/>
        </p:nvSpPr>
        <p:spPr>
          <a:xfrm>
            <a:off x="251520" y="260648"/>
            <a:ext cx="8892480" cy="861774"/>
          </a:xfrm>
          <a:prstGeom prst="rect">
            <a:avLst/>
          </a:prstGeom>
          <a:noFill/>
        </p:spPr>
        <p:txBody>
          <a:bodyPr wrap="square" rtlCol="0">
            <a:spAutoFit/>
          </a:bodyPr>
          <a:lstStyle/>
          <a:p>
            <a:pPr algn="ctr"/>
            <a:r>
              <a:rPr lang="en-CA" sz="3200" dirty="0" smtClean="0">
                <a:latin typeface="Times New Roman" pitchFamily="18" charset="0"/>
                <a:cs typeface="Times New Roman" pitchFamily="18" charset="0"/>
              </a:rPr>
              <a:t>Wind, Water and Steam Power on the Bay of Fundy</a:t>
            </a:r>
          </a:p>
          <a:p>
            <a:endParaRPr lang="en-CA" dirty="0">
              <a:latin typeface="Times New Roman" pitchFamily="18" charset="0"/>
              <a:cs typeface="Times New Roman" pitchFamily="18" charset="0"/>
            </a:endParaRPr>
          </a:p>
        </p:txBody>
      </p:sp>
      <p:sp>
        <p:nvSpPr>
          <p:cNvPr id="7" name="TextBox 6"/>
          <p:cNvSpPr txBox="1"/>
          <p:nvPr/>
        </p:nvSpPr>
        <p:spPr>
          <a:xfrm>
            <a:off x="827584" y="1340769"/>
            <a:ext cx="7776864" cy="800219"/>
          </a:xfrm>
          <a:prstGeom prst="rect">
            <a:avLst/>
          </a:prstGeom>
          <a:noFill/>
        </p:spPr>
        <p:txBody>
          <a:bodyPr wrap="square" rtlCol="0">
            <a:spAutoFit/>
          </a:bodyPr>
          <a:lstStyle/>
          <a:p>
            <a:pPr algn="ctr"/>
            <a:r>
              <a:rPr lang="en-CA" sz="2800" dirty="0" smtClean="0">
                <a:latin typeface="Times New Roman" pitchFamily="18" charset="0"/>
                <a:cs typeface="Times New Roman" pitchFamily="18" charset="0"/>
              </a:rPr>
              <a:t>A search for evidence of early mills</a:t>
            </a:r>
          </a:p>
          <a:p>
            <a:endParaRPr lang="en-CA" dirty="0"/>
          </a:p>
        </p:txBody>
      </p:sp>
      <p:sp>
        <p:nvSpPr>
          <p:cNvPr id="8" name="TextBox 7"/>
          <p:cNvSpPr txBox="1"/>
          <p:nvPr/>
        </p:nvSpPr>
        <p:spPr>
          <a:xfrm>
            <a:off x="395536" y="2564904"/>
            <a:ext cx="1872207" cy="461665"/>
          </a:xfrm>
          <a:prstGeom prst="rect">
            <a:avLst/>
          </a:prstGeom>
          <a:noFill/>
        </p:spPr>
        <p:txBody>
          <a:bodyPr wrap="square" rtlCol="0">
            <a:spAutoFit/>
          </a:bodyPr>
          <a:lstStyle/>
          <a:p>
            <a:r>
              <a:rPr lang="en-CA" sz="2400" dirty="0" smtClean="0">
                <a:latin typeface="Times New Roman" pitchFamily="18" charset="0"/>
                <a:cs typeface="Times New Roman" pitchFamily="18" charset="0"/>
              </a:rPr>
              <a:t>Kerr Canning</a:t>
            </a:r>
            <a:endParaRPr lang="en-CA"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1.jpg"/>
          <p:cNvPicPr>
            <a:picLocks noChangeAspect="1"/>
          </p:cNvPicPr>
          <p:nvPr/>
        </p:nvPicPr>
        <p:blipFill>
          <a:blip r:embed="rId3" cstate="print"/>
          <a:stretch>
            <a:fillRect/>
          </a:stretch>
        </p:blipFill>
        <p:spPr>
          <a:xfrm>
            <a:off x="73152" y="600456"/>
            <a:ext cx="8997696" cy="565708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332656"/>
            <a:ext cx="8640960" cy="646331"/>
          </a:xfrm>
          <a:prstGeom prst="rect">
            <a:avLst/>
          </a:prstGeom>
          <a:noFill/>
        </p:spPr>
        <p:txBody>
          <a:bodyPr wrap="square" rtlCol="0">
            <a:spAutoFit/>
          </a:bodyPr>
          <a:lstStyle/>
          <a:p>
            <a:r>
              <a:rPr lang="en-CA" sz="3600" dirty="0" smtClean="0">
                <a:latin typeface="Times New Roman" pitchFamily="18" charset="0"/>
                <a:cs typeface="Times New Roman" pitchFamily="18" charset="0"/>
              </a:rPr>
              <a:t> </a:t>
            </a:r>
            <a:endParaRPr lang="en-CA" dirty="0"/>
          </a:p>
        </p:txBody>
      </p:sp>
      <p:pic>
        <p:nvPicPr>
          <p:cNvPr id="6" name="Picture 5" descr="ChignectoPeninsula.jpg"/>
          <p:cNvPicPr>
            <a:picLocks noChangeAspect="1"/>
          </p:cNvPicPr>
          <p:nvPr/>
        </p:nvPicPr>
        <p:blipFill>
          <a:blip r:embed="rId2" cstate="print"/>
          <a:stretch>
            <a:fillRect/>
          </a:stretch>
        </p:blipFill>
        <p:spPr>
          <a:xfrm>
            <a:off x="395536" y="118982"/>
            <a:ext cx="8352928" cy="66200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terMillRedHouse.jpg"/>
          <p:cNvPicPr>
            <a:picLocks noChangeAspect="1"/>
          </p:cNvPicPr>
          <p:nvPr/>
        </p:nvPicPr>
        <p:blipFill>
          <a:blip r:embed="rId2" cstate="print"/>
          <a:stretch>
            <a:fillRect/>
          </a:stretch>
        </p:blipFill>
        <p:spPr>
          <a:xfrm>
            <a:off x="100046" y="795386"/>
            <a:ext cx="8792433" cy="5762185"/>
          </a:xfrm>
          <a:prstGeom prst="rect">
            <a:avLst/>
          </a:prstGeom>
        </p:spPr>
      </p:pic>
      <p:sp>
        <p:nvSpPr>
          <p:cNvPr id="4" name="TextBox 3"/>
          <p:cNvSpPr txBox="1"/>
          <p:nvPr/>
        </p:nvSpPr>
        <p:spPr>
          <a:xfrm>
            <a:off x="683568" y="188640"/>
            <a:ext cx="7488832" cy="646331"/>
          </a:xfrm>
          <a:prstGeom prst="rect">
            <a:avLst/>
          </a:prstGeom>
          <a:noFill/>
        </p:spPr>
        <p:txBody>
          <a:bodyPr wrap="square" rtlCol="0">
            <a:spAutoFit/>
          </a:bodyPr>
          <a:lstStyle/>
          <a:p>
            <a:r>
              <a:rPr lang="en-CA" sz="3600" dirty="0" smtClean="0">
                <a:latin typeface="Times New Roman" pitchFamily="18" charset="0"/>
                <a:cs typeface="Times New Roman" pitchFamily="18" charset="0"/>
              </a:rPr>
              <a:t>Port </a:t>
            </a:r>
            <a:r>
              <a:rPr lang="en-CA" sz="3600" dirty="0" err="1" smtClean="0">
                <a:latin typeface="Times New Roman" pitchFamily="18" charset="0"/>
                <a:cs typeface="Times New Roman" pitchFamily="18" charset="0"/>
              </a:rPr>
              <a:t>Greville</a:t>
            </a:r>
            <a:r>
              <a:rPr lang="en-CA" sz="3600" dirty="0" smtClean="0">
                <a:latin typeface="Times New Roman" pitchFamily="18" charset="0"/>
                <a:cs typeface="Times New Roman" pitchFamily="18" charset="0"/>
              </a:rPr>
              <a:t>/Ward’s Brook Water Mill</a:t>
            </a:r>
            <a:endParaRPr lang="en-CA" sz="3600"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rsborol 1898_resize.jpg"/>
          <p:cNvPicPr>
            <a:picLocks noChangeAspect="1"/>
          </p:cNvPicPr>
          <p:nvPr/>
        </p:nvPicPr>
        <p:blipFill>
          <a:blip r:embed="rId2" cstate="print"/>
          <a:stretch>
            <a:fillRect/>
          </a:stretch>
        </p:blipFill>
        <p:spPr>
          <a:xfrm>
            <a:off x="0" y="1551014"/>
            <a:ext cx="9144000" cy="3755971"/>
          </a:xfrm>
          <a:prstGeom prst="rect">
            <a:avLst/>
          </a:prstGeom>
        </p:spPr>
      </p:pic>
      <p:sp>
        <p:nvSpPr>
          <p:cNvPr id="3" name="TextBox 2"/>
          <p:cNvSpPr txBox="1"/>
          <p:nvPr/>
        </p:nvSpPr>
        <p:spPr>
          <a:xfrm>
            <a:off x="467544" y="260648"/>
            <a:ext cx="8064896" cy="1354217"/>
          </a:xfrm>
          <a:prstGeom prst="rect">
            <a:avLst/>
          </a:prstGeom>
          <a:noFill/>
        </p:spPr>
        <p:txBody>
          <a:bodyPr wrap="square" rtlCol="0">
            <a:spAutoFit/>
          </a:bodyPr>
          <a:lstStyle/>
          <a:p>
            <a:r>
              <a:rPr lang="en-CA" sz="3200" dirty="0" smtClean="0">
                <a:latin typeface="Times New Roman" pitchFamily="18" charset="0"/>
                <a:cs typeface="Times New Roman" pitchFamily="18" charset="0"/>
              </a:rPr>
              <a:t>The </a:t>
            </a:r>
            <a:r>
              <a:rPr lang="en-CA" sz="3200" dirty="0" err="1" smtClean="0">
                <a:latin typeface="Times New Roman" pitchFamily="18" charset="0"/>
                <a:cs typeface="Times New Roman" pitchFamily="18" charset="0"/>
              </a:rPr>
              <a:t>Parrsboro</a:t>
            </a:r>
            <a:r>
              <a:rPr lang="en-CA" sz="3200" dirty="0" smtClean="0">
                <a:latin typeface="Times New Roman" pitchFamily="18" charset="0"/>
                <a:cs typeface="Times New Roman" pitchFamily="18" charset="0"/>
              </a:rPr>
              <a:t> Block, Pump and Furniture Tide Mill: It was later converted to steam.</a:t>
            </a:r>
          </a:p>
          <a:p>
            <a:endParaRPr lang="en-CA"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binedParrsboro.jpg"/>
          <p:cNvPicPr>
            <a:picLocks noChangeAspect="1"/>
          </p:cNvPicPr>
          <p:nvPr/>
        </p:nvPicPr>
        <p:blipFill>
          <a:blip r:embed="rId2" cstate="print"/>
          <a:stretch>
            <a:fillRect/>
          </a:stretch>
        </p:blipFill>
        <p:spPr>
          <a:xfrm>
            <a:off x="251131" y="1173480"/>
            <a:ext cx="8809895" cy="4991824"/>
          </a:xfrm>
          <a:prstGeom prst="rect">
            <a:avLst/>
          </a:prstGeom>
        </p:spPr>
      </p:pic>
      <p:sp>
        <p:nvSpPr>
          <p:cNvPr id="3" name="TextBox 2"/>
          <p:cNvSpPr txBox="1"/>
          <p:nvPr/>
        </p:nvSpPr>
        <p:spPr>
          <a:xfrm>
            <a:off x="323528" y="116632"/>
            <a:ext cx="8820472" cy="1508105"/>
          </a:xfrm>
          <a:prstGeom prst="rect">
            <a:avLst/>
          </a:prstGeom>
          <a:noFill/>
        </p:spPr>
        <p:txBody>
          <a:bodyPr wrap="square" rtlCol="0">
            <a:spAutoFit/>
          </a:bodyPr>
          <a:lstStyle/>
          <a:p>
            <a:r>
              <a:rPr lang="en-CA" sz="2800" dirty="0" smtClean="0">
                <a:latin typeface="Times New Roman" pitchFamily="18" charset="0"/>
                <a:cs typeface="Times New Roman" pitchFamily="18" charset="0"/>
              </a:rPr>
              <a:t>Possible Location of the Josiah Davison Tide Grist Mill Constructed Circa 1825 on a ¾ Acre Salt Marsh Lot</a:t>
            </a:r>
          </a:p>
          <a:p>
            <a:r>
              <a:rPr lang="en-CA" dirty="0" smtClean="0"/>
              <a:t> </a:t>
            </a:r>
          </a:p>
          <a:p>
            <a:endParaRPr lang="en-C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ne.jpg"/>
          <p:cNvPicPr>
            <a:picLocks noChangeAspect="1"/>
          </p:cNvPicPr>
          <p:nvPr/>
        </p:nvPicPr>
        <p:blipFill>
          <a:blip r:embed="rId2" cstate="print"/>
          <a:stretch>
            <a:fillRect/>
          </a:stretch>
        </p:blipFill>
        <p:spPr>
          <a:xfrm>
            <a:off x="253653" y="188640"/>
            <a:ext cx="8638827" cy="64823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4_B.jpg"/>
          <p:cNvPicPr>
            <a:picLocks noChangeAspect="1"/>
          </p:cNvPicPr>
          <p:nvPr/>
        </p:nvPicPr>
        <p:blipFill>
          <a:blip r:embed="rId2" cstate="print"/>
          <a:stretch>
            <a:fillRect/>
          </a:stretch>
        </p:blipFill>
        <p:spPr>
          <a:xfrm>
            <a:off x="107504" y="914399"/>
            <a:ext cx="8942084" cy="5464607"/>
          </a:xfrm>
          <a:prstGeom prst="rect">
            <a:avLst/>
          </a:prstGeom>
        </p:spPr>
      </p:pic>
      <p:sp>
        <p:nvSpPr>
          <p:cNvPr id="3" name="TextBox 2"/>
          <p:cNvSpPr txBox="1"/>
          <p:nvPr/>
        </p:nvSpPr>
        <p:spPr>
          <a:xfrm>
            <a:off x="539552" y="260648"/>
            <a:ext cx="7560840" cy="584775"/>
          </a:xfrm>
          <a:prstGeom prst="rect">
            <a:avLst/>
          </a:prstGeom>
          <a:noFill/>
        </p:spPr>
        <p:txBody>
          <a:bodyPr wrap="square" rtlCol="0">
            <a:spAutoFit/>
          </a:bodyPr>
          <a:lstStyle/>
          <a:p>
            <a:r>
              <a:rPr lang="en-CA" sz="3200" dirty="0" smtClean="0">
                <a:latin typeface="Times New Roman" pitchFamily="18" charset="0"/>
                <a:cs typeface="Times New Roman" pitchFamily="18" charset="0"/>
              </a:rPr>
              <a:t>Sand River, Cumberland Co., Nova Scotia</a:t>
            </a:r>
            <a:endParaRPr lang="en-CA" sz="32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007_1948.jpg"/>
          <p:cNvPicPr>
            <a:picLocks noChangeAspect="1"/>
          </p:cNvPicPr>
          <p:nvPr/>
        </p:nvPicPr>
        <p:blipFill>
          <a:blip r:embed="rId2" cstate="print"/>
          <a:stretch>
            <a:fillRect/>
          </a:stretch>
        </p:blipFill>
        <p:spPr>
          <a:xfrm>
            <a:off x="0" y="158094"/>
            <a:ext cx="9144000" cy="65418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ple River &amp; Mill-1.jpg"/>
          <p:cNvPicPr>
            <a:picLocks noChangeAspect="1"/>
          </p:cNvPicPr>
          <p:nvPr/>
        </p:nvPicPr>
        <p:blipFill>
          <a:blip r:embed="rId2" cstate="print"/>
          <a:stretch>
            <a:fillRect/>
          </a:stretch>
        </p:blipFill>
        <p:spPr>
          <a:xfrm>
            <a:off x="193756" y="1179576"/>
            <a:ext cx="8856790" cy="48417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s in Apple River.jpg"/>
          <p:cNvPicPr>
            <a:picLocks noChangeAspect="1"/>
          </p:cNvPicPr>
          <p:nvPr/>
        </p:nvPicPr>
        <p:blipFill>
          <a:blip r:embed="rId2" cstate="print"/>
          <a:stretch>
            <a:fillRect/>
          </a:stretch>
        </p:blipFill>
        <p:spPr>
          <a:xfrm>
            <a:off x="0" y="1333137"/>
            <a:ext cx="9144000" cy="419172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7704" y="332656"/>
            <a:ext cx="4416594" cy="707886"/>
          </a:xfrm>
          <a:prstGeom prst="rect">
            <a:avLst/>
          </a:prstGeom>
          <a:noFill/>
        </p:spPr>
        <p:txBody>
          <a:bodyPr wrap="square" rtlCol="0">
            <a:spAutoFit/>
          </a:bodyPr>
          <a:lstStyle/>
          <a:p>
            <a:r>
              <a:rPr lang="en-CA" sz="4000" dirty="0" err="1" smtClean="0">
                <a:latin typeface="Times New Roman" pitchFamily="18" charset="0"/>
                <a:cs typeface="Times New Roman" pitchFamily="18" charset="0"/>
              </a:rPr>
              <a:t>Chignecto</a:t>
            </a:r>
            <a:r>
              <a:rPr lang="en-CA" sz="4000" dirty="0" smtClean="0">
                <a:latin typeface="Times New Roman" pitchFamily="18" charset="0"/>
                <a:cs typeface="Times New Roman" pitchFamily="18" charset="0"/>
              </a:rPr>
              <a:t> Peninsula</a:t>
            </a:r>
            <a:endParaRPr lang="en-CA" sz="4000" dirty="0">
              <a:latin typeface="Times New Roman" pitchFamily="18" charset="0"/>
              <a:cs typeface="Times New Roman" pitchFamily="18" charset="0"/>
            </a:endParaRPr>
          </a:p>
        </p:txBody>
      </p:sp>
      <p:pic>
        <p:nvPicPr>
          <p:cNvPr id="5" name="Picture 4" descr="One_map_of_nova_scotia_Minas.jpg"/>
          <p:cNvPicPr>
            <a:picLocks noChangeAspect="1"/>
          </p:cNvPicPr>
          <p:nvPr/>
        </p:nvPicPr>
        <p:blipFill>
          <a:blip r:embed="rId2" cstate="print"/>
          <a:stretch>
            <a:fillRect/>
          </a:stretch>
        </p:blipFill>
        <p:spPr>
          <a:xfrm>
            <a:off x="179512" y="1291830"/>
            <a:ext cx="8712968" cy="44967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oseRiverTideMill.jpg"/>
          <p:cNvPicPr>
            <a:picLocks noChangeAspect="1"/>
          </p:cNvPicPr>
          <p:nvPr/>
        </p:nvPicPr>
        <p:blipFill>
          <a:blip r:embed="rId2" cstate="print"/>
          <a:stretch>
            <a:fillRect/>
          </a:stretch>
        </p:blipFill>
        <p:spPr>
          <a:xfrm>
            <a:off x="251521" y="620687"/>
            <a:ext cx="8778234" cy="5832649"/>
          </a:xfrm>
          <a:prstGeom prst="rect">
            <a:avLst/>
          </a:prstGeom>
        </p:spPr>
      </p:pic>
      <p:sp>
        <p:nvSpPr>
          <p:cNvPr id="3" name="TextBox 2"/>
          <p:cNvSpPr txBox="1"/>
          <p:nvPr/>
        </p:nvSpPr>
        <p:spPr>
          <a:xfrm>
            <a:off x="2195736" y="0"/>
            <a:ext cx="3816424" cy="861774"/>
          </a:xfrm>
          <a:prstGeom prst="rect">
            <a:avLst/>
          </a:prstGeom>
          <a:noFill/>
        </p:spPr>
        <p:txBody>
          <a:bodyPr wrap="square" rtlCol="0">
            <a:spAutoFit/>
          </a:bodyPr>
          <a:lstStyle/>
          <a:p>
            <a:r>
              <a:rPr lang="en-CA" sz="3200" dirty="0" smtClean="0">
                <a:latin typeface="Times New Roman" pitchFamily="18" charset="0"/>
                <a:cs typeface="Times New Roman" pitchFamily="18" charset="0"/>
              </a:rPr>
              <a:t>Moose River Estuary</a:t>
            </a:r>
          </a:p>
          <a:p>
            <a:endParaRPr lang="en-CA"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oseRiver1.jpg"/>
          <p:cNvPicPr>
            <a:picLocks noChangeAspect="1"/>
          </p:cNvPicPr>
          <p:nvPr/>
        </p:nvPicPr>
        <p:blipFill>
          <a:blip r:embed="rId2" cstate="print"/>
          <a:stretch>
            <a:fillRect/>
          </a:stretch>
        </p:blipFill>
        <p:spPr>
          <a:xfrm>
            <a:off x="247676" y="1600423"/>
            <a:ext cx="8716812" cy="36287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oseRiver2.jpg"/>
          <p:cNvPicPr>
            <a:picLocks noChangeAspect="1"/>
          </p:cNvPicPr>
          <p:nvPr/>
        </p:nvPicPr>
        <p:blipFill>
          <a:blip r:embed="rId2" cstate="print"/>
          <a:stretch>
            <a:fillRect/>
          </a:stretch>
        </p:blipFill>
        <p:spPr>
          <a:xfrm>
            <a:off x="179512" y="570968"/>
            <a:ext cx="8784976" cy="549163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oseRiverMillAndCrew.jpg"/>
          <p:cNvPicPr>
            <a:picLocks noChangeAspect="1"/>
          </p:cNvPicPr>
          <p:nvPr/>
        </p:nvPicPr>
        <p:blipFill>
          <a:blip r:embed="rId2" cstate="print"/>
          <a:stretch>
            <a:fillRect/>
          </a:stretch>
        </p:blipFill>
        <p:spPr>
          <a:xfrm>
            <a:off x="0" y="509693"/>
            <a:ext cx="9144000" cy="583861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mLargeImage.jpg"/>
          <p:cNvPicPr>
            <a:picLocks noChangeAspect="1"/>
          </p:cNvPicPr>
          <p:nvPr/>
        </p:nvPicPr>
        <p:blipFill>
          <a:blip r:embed="rId2" cstate="print"/>
          <a:stretch>
            <a:fillRect/>
          </a:stretch>
        </p:blipFill>
        <p:spPr>
          <a:xfrm>
            <a:off x="395536" y="649044"/>
            <a:ext cx="8424936" cy="6097158"/>
          </a:xfrm>
          <a:prstGeom prst="rect">
            <a:avLst/>
          </a:prstGeom>
        </p:spPr>
      </p:pic>
      <p:sp>
        <p:nvSpPr>
          <p:cNvPr id="3" name="TextBox 2"/>
          <p:cNvSpPr txBox="1"/>
          <p:nvPr/>
        </p:nvSpPr>
        <p:spPr>
          <a:xfrm>
            <a:off x="2411760" y="188640"/>
            <a:ext cx="3600400" cy="523220"/>
          </a:xfrm>
          <a:prstGeom prst="rect">
            <a:avLst/>
          </a:prstGeom>
          <a:noFill/>
        </p:spPr>
        <p:txBody>
          <a:bodyPr wrap="square" rtlCol="0">
            <a:spAutoFit/>
          </a:bodyPr>
          <a:lstStyle/>
          <a:p>
            <a:r>
              <a:rPr lang="en-CA" sz="2800" dirty="0" smtClean="0">
                <a:latin typeface="Times New Roman" pitchFamily="18" charset="0"/>
                <a:cs typeface="Times New Roman" pitchFamily="18" charset="0"/>
              </a:rPr>
              <a:t>Timber Driving Dam</a:t>
            </a:r>
            <a:endParaRPr lang="en-CA" sz="28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AndCrew.jpg"/>
          <p:cNvPicPr>
            <a:picLocks noChangeAspect="1"/>
          </p:cNvPicPr>
          <p:nvPr/>
        </p:nvPicPr>
        <p:blipFill>
          <a:blip r:embed="rId2" cstate="print"/>
          <a:stretch>
            <a:fillRect/>
          </a:stretch>
        </p:blipFill>
        <p:spPr>
          <a:xfrm>
            <a:off x="0" y="859536"/>
            <a:ext cx="9144000" cy="5138928"/>
          </a:xfrm>
          <a:prstGeom prst="rect">
            <a:avLst/>
          </a:prstGeom>
        </p:spPr>
      </p:pic>
      <p:sp>
        <p:nvSpPr>
          <p:cNvPr id="3" name="TextBox 2"/>
          <p:cNvSpPr txBox="1"/>
          <p:nvPr/>
        </p:nvSpPr>
        <p:spPr>
          <a:xfrm>
            <a:off x="0" y="188640"/>
            <a:ext cx="8964488" cy="1354217"/>
          </a:xfrm>
          <a:prstGeom prst="rect">
            <a:avLst/>
          </a:prstGeom>
          <a:noFill/>
        </p:spPr>
        <p:txBody>
          <a:bodyPr wrap="square" rtlCol="0">
            <a:spAutoFit/>
          </a:bodyPr>
          <a:lstStyle/>
          <a:p>
            <a:r>
              <a:rPr lang="en-CA" sz="3200" dirty="0" smtClean="0">
                <a:latin typeface="Times New Roman" pitchFamily="18" charset="0"/>
                <a:cs typeface="Times New Roman" pitchFamily="18" charset="0"/>
              </a:rPr>
              <a:t>Portable Steam Sawmill or an early Stationary Steam Mill</a:t>
            </a:r>
          </a:p>
          <a:p>
            <a:endParaRPr lang="en-CA"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79.jpg"/>
          <p:cNvPicPr>
            <a:picLocks noChangeAspect="1"/>
          </p:cNvPicPr>
          <p:nvPr/>
        </p:nvPicPr>
        <p:blipFill>
          <a:blip r:embed="rId2" cstate="print"/>
          <a:stretch>
            <a:fillRect/>
          </a:stretch>
        </p:blipFill>
        <p:spPr>
          <a:xfrm>
            <a:off x="0" y="0"/>
            <a:ext cx="7876032" cy="6693408"/>
          </a:xfrm>
          <a:prstGeom prst="rect">
            <a:avLst/>
          </a:prstGeom>
        </p:spPr>
      </p:pic>
      <p:sp>
        <p:nvSpPr>
          <p:cNvPr id="4" name="Rectangle 3"/>
          <p:cNvSpPr/>
          <p:nvPr/>
        </p:nvSpPr>
        <p:spPr>
          <a:xfrm>
            <a:off x="683568" y="188640"/>
            <a:ext cx="4680519" cy="584775"/>
          </a:xfrm>
          <a:prstGeom prst="rect">
            <a:avLst/>
          </a:prstGeom>
        </p:spPr>
        <p:txBody>
          <a:bodyPr wrap="square">
            <a:spAutoFit/>
          </a:bodyPr>
          <a:lstStyle/>
          <a:p>
            <a:r>
              <a:rPr lang="en-CA" sz="3200" dirty="0" smtClean="0">
                <a:latin typeface="Times New Roman" pitchFamily="18" charset="0"/>
                <a:cs typeface="Times New Roman" pitchFamily="18" charset="0"/>
              </a:rPr>
              <a:t>A Portable Steam Sawmill </a:t>
            </a:r>
            <a:endParaRPr lang="en-CA" sz="3200"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dsBrook.jpg"/>
          <p:cNvPicPr>
            <a:picLocks noChangeAspect="1"/>
          </p:cNvPicPr>
          <p:nvPr/>
        </p:nvPicPr>
        <p:blipFill>
          <a:blip r:embed="rId3" cstate="print"/>
          <a:stretch>
            <a:fillRect/>
          </a:stretch>
        </p:blipFill>
        <p:spPr>
          <a:xfrm>
            <a:off x="155509" y="1252728"/>
            <a:ext cx="8861902" cy="4912576"/>
          </a:xfrm>
          <a:prstGeom prst="rect">
            <a:avLst/>
          </a:prstGeom>
        </p:spPr>
      </p:pic>
      <p:sp>
        <p:nvSpPr>
          <p:cNvPr id="3" name="TextBox 2"/>
          <p:cNvSpPr txBox="1"/>
          <p:nvPr/>
        </p:nvSpPr>
        <p:spPr>
          <a:xfrm>
            <a:off x="1475656" y="332656"/>
            <a:ext cx="5472608" cy="707886"/>
          </a:xfrm>
          <a:prstGeom prst="rect">
            <a:avLst/>
          </a:prstGeom>
          <a:noFill/>
        </p:spPr>
        <p:txBody>
          <a:bodyPr wrap="square" rtlCol="0">
            <a:spAutoFit/>
          </a:bodyPr>
          <a:lstStyle/>
          <a:p>
            <a:r>
              <a:rPr lang="en-CA" sz="4000" dirty="0" smtClean="0">
                <a:latin typeface="Times New Roman" pitchFamily="18" charset="0"/>
                <a:cs typeface="Times New Roman" pitchFamily="18" charset="0"/>
              </a:rPr>
              <a:t>Windmill at Port </a:t>
            </a:r>
            <a:r>
              <a:rPr lang="en-CA" sz="4000" dirty="0" err="1" smtClean="0">
                <a:latin typeface="Times New Roman" pitchFamily="18" charset="0"/>
                <a:cs typeface="Times New Roman" pitchFamily="18" charset="0"/>
              </a:rPr>
              <a:t>Greville</a:t>
            </a:r>
            <a:endParaRPr lang="en-CA" sz="40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ndMill.jpg"/>
          <p:cNvPicPr>
            <a:picLocks noChangeAspect="1"/>
          </p:cNvPicPr>
          <p:nvPr/>
        </p:nvPicPr>
        <p:blipFill>
          <a:blip r:embed="rId2" cstate="print"/>
          <a:stretch>
            <a:fillRect/>
          </a:stretch>
        </p:blipFill>
        <p:spPr>
          <a:xfrm>
            <a:off x="739287" y="0"/>
            <a:ext cx="7665425"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llespieStore1938.jpg"/>
          <p:cNvPicPr>
            <a:picLocks noChangeAspect="1"/>
          </p:cNvPicPr>
          <p:nvPr/>
        </p:nvPicPr>
        <p:blipFill>
          <a:blip r:embed="rId2" cstate="print"/>
          <a:stretch>
            <a:fillRect/>
          </a:stretch>
        </p:blipFill>
        <p:spPr>
          <a:xfrm>
            <a:off x="107510" y="366757"/>
            <a:ext cx="8872384" cy="59425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thEast.jpg"/>
          <p:cNvPicPr>
            <a:picLocks noChangeAspect="1"/>
          </p:cNvPicPr>
          <p:nvPr/>
        </p:nvPicPr>
        <p:blipFill>
          <a:blip r:embed="rId3" cstate="print"/>
          <a:stretch>
            <a:fillRect/>
          </a:stretch>
        </p:blipFill>
        <p:spPr>
          <a:xfrm>
            <a:off x="0" y="-1"/>
            <a:ext cx="9144000" cy="6923491"/>
          </a:xfrm>
          <a:prstGeom prst="rect">
            <a:avLst/>
          </a:prstGeom>
        </p:spPr>
      </p:pic>
      <p:sp>
        <p:nvSpPr>
          <p:cNvPr id="7" name="TextBox 6"/>
          <p:cNvSpPr txBox="1"/>
          <p:nvPr/>
        </p:nvSpPr>
        <p:spPr>
          <a:xfrm>
            <a:off x="4499992" y="4005065"/>
            <a:ext cx="4644008" cy="2831544"/>
          </a:xfrm>
          <a:prstGeom prst="rect">
            <a:avLst/>
          </a:prstGeom>
          <a:noFill/>
        </p:spPr>
        <p:txBody>
          <a:bodyPr wrap="square" rtlCol="0">
            <a:spAutoFit/>
          </a:bodyPr>
          <a:lstStyle/>
          <a:p>
            <a:r>
              <a:rPr lang="en-CA" sz="2000" dirty="0" smtClean="0">
                <a:latin typeface="Times New Roman" pitchFamily="18" charset="0"/>
                <a:cs typeface="Times New Roman" pitchFamily="18" charset="0"/>
              </a:rPr>
              <a:t>The southern part of the glaciated coast. </a:t>
            </a:r>
          </a:p>
          <a:p>
            <a:r>
              <a:rPr lang="en-CA" sz="2000" dirty="0" smtClean="0">
                <a:latin typeface="Times New Roman" pitchFamily="18" charset="0"/>
                <a:cs typeface="Times New Roman" pitchFamily="18" charset="0"/>
              </a:rPr>
              <a:t>(</a:t>
            </a:r>
            <a:r>
              <a:rPr lang="en-CA" sz="2000" dirty="0" err="1" smtClean="0">
                <a:latin typeface="Times New Roman" pitchFamily="18" charset="0"/>
                <a:cs typeface="Times New Roman" pitchFamily="18" charset="0"/>
              </a:rPr>
              <a:t>Sebold</a:t>
            </a:r>
            <a:r>
              <a:rPr lang="en-CA" sz="2000" dirty="0" smtClean="0">
                <a:latin typeface="Times New Roman" pitchFamily="18" charset="0"/>
                <a:cs typeface="Times New Roman" pitchFamily="18" charset="0"/>
              </a:rPr>
              <a:t> 1992)</a:t>
            </a:r>
          </a:p>
          <a:p>
            <a:r>
              <a:rPr lang="en-CA" sz="2000" dirty="0" smtClean="0">
                <a:latin typeface="Times New Roman" pitchFamily="18" charset="0"/>
                <a:cs typeface="Times New Roman" pitchFamily="18" charset="0"/>
              </a:rPr>
              <a:t>The Northeast region in the colonial epoch </a:t>
            </a:r>
          </a:p>
          <a:p>
            <a:r>
              <a:rPr lang="en-CA" sz="2000" dirty="0" smtClean="0">
                <a:latin typeface="Times New Roman" pitchFamily="18" charset="0"/>
                <a:cs typeface="Times New Roman" pitchFamily="18" charset="0"/>
              </a:rPr>
              <a:t>(1600-1850). Recognition and exploitation</a:t>
            </a:r>
          </a:p>
          <a:p>
            <a:r>
              <a:rPr lang="en-CA" sz="2000" dirty="0" smtClean="0">
                <a:latin typeface="Times New Roman" pitchFamily="18" charset="0"/>
                <a:cs typeface="Times New Roman" pitchFamily="18" charset="0"/>
              </a:rPr>
              <a:t>of the fertility of salt marshes was not </a:t>
            </a:r>
          </a:p>
          <a:p>
            <a:r>
              <a:rPr lang="en-CA" sz="2000" dirty="0" smtClean="0">
                <a:latin typeface="Times New Roman" pitchFamily="18" charset="0"/>
                <a:cs typeface="Times New Roman" pitchFamily="18" charset="0"/>
              </a:rPr>
              <a:t>ethnocentric, but instead part of a larger</a:t>
            </a:r>
          </a:p>
          <a:p>
            <a:r>
              <a:rPr lang="en-CA" sz="2000" dirty="0" smtClean="0">
                <a:latin typeface="Times New Roman" pitchFamily="18" charset="0"/>
                <a:cs typeface="Times New Roman" pitchFamily="18" charset="0"/>
              </a:rPr>
              <a:t>culture of wetland appreciation found across the entire Northeast. (</a:t>
            </a:r>
            <a:r>
              <a:rPr lang="en-CA" sz="2000" dirty="0" err="1" smtClean="0">
                <a:latin typeface="Times New Roman" pitchFamily="18" charset="0"/>
                <a:cs typeface="Times New Roman" pitchFamily="18" charset="0"/>
              </a:rPr>
              <a:t>Hatvany</a:t>
            </a:r>
            <a:r>
              <a:rPr lang="en-CA" sz="2000" dirty="0" smtClean="0">
                <a:latin typeface="Times New Roman" pitchFamily="18" charset="0"/>
                <a:cs typeface="Times New Roman" pitchFamily="18" charset="0"/>
              </a:rPr>
              <a:t> 2002)</a:t>
            </a:r>
          </a:p>
          <a:p>
            <a:endParaRPr lang="en-C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awing2.jpg"/>
          <p:cNvPicPr>
            <a:picLocks noChangeAspect="1"/>
          </p:cNvPicPr>
          <p:nvPr/>
        </p:nvPicPr>
        <p:blipFill>
          <a:blip r:embed="rId2" cstate="print"/>
          <a:stretch>
            <a:fillRect/>
          </a:stretch>
        </p:blipFill>
        <p:spPr>
          <a:xfrm>
            <a:off x="179512" y="1124744"/>
            <a:ext cx="8828294" cy="477942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stan1.jpg"/>
          <p:cNvPicPr>
            <a:picLocks noChangeAspect="1"/>
          </p:cNvPicPr>
          <p:nvPr/>
        </p:nvPicPr>
        <p:blipFill>
          <a:blip r:embed="rId2" cstate="print"/>
          <a:stretch>
            <a:fillRect/>
          </a:stretch>
        </p:blipFill>
        <p:spPr>
          <a:xfrm>
            <a:off x="1115616" y="104670"/>
            <a:ext cx="6912768" cy="664865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llHouseCape1924.jpg"/>
          <p:cNvPicPr>
            <a:picLocks noChangeAspect="1"/>
          </p:cNvPicPr>
          <p:nvPr/>
        </p:nvPicPr>
        <p:blipFill>
          <a:blip r:embed="rId2" cstate="print"/>
          <a:stretch>
            <a:fillRect/>
          </a:stretch>
        </p:blipFill>
        <p:spPr>
          <a:xfrm>
            <a:off x="179512" y="670293"/>
            <a:ext cx="8712968" cy="556339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1" y="188641"/>
            <a:ext cx="8496944" cy="1354217"/>
          </a:xfrm>
          <a:prstGeom prst="rect">
            <a:avLst/>
          </a:prstGeom>
          <a:noFill/>
        </p:spPr>
        <p:txBody>
          <a:bodyPr wrap="square" rtlCol="0">
            <a:spAutoFit/>
          </a:bodyPr>
          <a:lstStyle/>
          <a:p>
            <a:r>
              <a:rPr lang="en-CA" sz="3200" dirty="0" smtClean="0">
                <a:latin typeface="Times New Roman" pitchFamily="18" charset="0"/>
                <a:cs typeface="Times New Roman" pitchFamily="18" charset="0"/>
              </a:rPr>
              <a:t>Apple River: The remains of two sawmills emerge from the banks of an eroding salt marsh.</a:t>
            </a:r>
          </a:p>
          <a:p>
            <a:endParaRPr lang="en-CA" dirty="0"/>
          </a:p>
        </p:txBody>
      </p:sp>
      <p:pic>
        <p:nvPicPr>
          <p:cNvPr id="3" name="Picture 2" descr="Untitled-1.jpg"/>
          <p:cNvPicPr>
            <a:picLocks noChangeAspect="1"/>
          </p:cNvPicPr>
          <p:nvPr/>
        </p:nvPicPr>
        <p:blipFill>
          <a:blip r:embed="rId2" cstate="print"/>
          <a:stretch>
            <a:fillRect/>
          </a:stretch>
        </p:blipFill>
        <p:spPr>
          <a:xfrm>
            <a:off x="2425099" y="1380055"/>
            <a:ext cx="4591086" cy="521729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jpg"/>
          <p:cNvPicPr>
            <a:picLocks noChangeAspect="1"/>
          </p:cNvPicPr>
          <p:nvPr/>
        </p:nvPicPr>
        <p:blipFill>
          <a:blip r:embed="rId2" cstate="print"/>
          <a:stretch>
            <a:fillRect/>
          </a:stretch>
        </p:blipFill>
        <p:spPr>
          <a:xfrm>
            <a:off x="0" y="384402"/>
            <a:ext cx="9144000" cy="608919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gWheel.jpg"/>
          <p:cNvPicPr>
            <a:picLocks noChangeAspect="1"/>
          </p:cNvPicPr>
          <p:nvPr/>
        </p:nvPicPr>
        <p:blipFill>
          <a:blip r:embed="rId2" cstate="print"/>
          <a:stretch>
            <a:fillRect/>
          </a:stretch>
        </p:blipFill>
        <p:spPr>
          <a:xfrm>
            <a:off x="0" y="297180"/>
            <a:ext cx="9144000" cy="626364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pleRiver_5.jpg"/>
          <p:cNvPicPr>
            <a:picLocks noChangeAspect="1"/>
          </p:cNvPicPr>
          <p:nvPr/>
        </p:nvPicPr>
        <p:blipFill>
          <a:blip r:embed="rId2" cstate="print"/>
          <a:stretch>
            <a:fillRect/>
          </a:stretch>
        </p:blipFill>
        <p:spPr>
          <a:xfrm>
            <a:off x="0" y="1056610"/>
            <a:ext cx="9144000" cy="474477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awing2_Shaft.jpg"/>
          <p:cNvPicPr>
            <a:picLocks noChangeAspect="1"/>
          </p:cNvPicPr>
          <p:nvPr/>
        </p:nvPicPr>
        <p:blipFill>
          <a:blip r:embed="rId2" cstate="print"/>
          <a:stretch>
            <a:fillRect/>
          </a:stretch>
        </p:blipFill>
        <p:spPr>
          <a:xfrm>
            <a:off x="0" y="1125210"/>
            <a:ext cx="9144000" cy="460758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awing2_BShaft.jpg"/>
          <p:cNvPicPr>
            <a:picLocks noChangeAspect="1"/>
          </p:cNvPicPr>
          <p:nvPr/>
        </p:nvPicPr>
        <p:blipFill>
          <a:blip r:embed="rId2" cstate="print"/>
          <a:stretch>
            <a:fillRect/>
          </a:stretch>
        </p:blipFill>
        <p:spPr>
          <a:xfrm>
            <a:off x="395536" y="860528"/>
            <a:ext cx="8424936" cy="593757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DD_FlutterWheel.jpg"/>
          <p:cNvPicPr>
            <a:picLocks noChangeAspect="1"/>
          </p:cNvPicPr>
          <p:nvPr/>
        </p:nvPicPr>
        <p:blipFill>
          <a:blip r:embed="rId2" cstate="print"/>
          <a:stretch>
            <a:fillRect/>
          </a:stretch>
        </p:blipFill>
        <p:spPr>
          <a:xfrm>
            <a:off x="0" y="996802"/>
            <a:ext cx="9144000" cy="48643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gsgsc_2.jpg"/>
          <p:cNvPicPr>
            <a:picLocks noChangeAspect="1"/>
          </p:cNvPicPr>
          <p:nvPr/>
        </p:nvPicPr>
        <p:blipFill>
          <a:blip r:embed="rId3" cstate="print"/>
          <a:stretch>
            <a:fillRect/>
          </a:stretch>
        </p:blipFill>
        <p:spPr>
          <a:xfrm>
            <a:off x="1298448" y="30480"/>
            <a:ext cx="6547104" cy="679704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eamMill.jpg"/>
          <p:cNvPicPr>
            <a:picLocks noChangeAspect="1"/>
          </p:cNvPicPr>
          <p:nvPr/>
        </p:nvPicPr>
        <p:blipFill>
          <a:blip r:embed="rId2" cstate="print"/>
          <a:stretch>
            <a:fillRect/>
          </a:stretch>
        </p:blipFill>
        <p:spPr>
          <a:xfrm>
            <a:off x="231990" y="332656"/>
            <a:ext cx="8680020" cy="619268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bersPanorama1.jpg"/>
          <p:cNvPicPr>
            <a:picLocks noChangeAspect="1"/>
          </p:cNvPicPr>
          <p:nvPr/>
        </p:nvPicPr>
        <p:blipFill>
          <a:blip r:embed="rId2" cstate="print"/>
          <a:stretch>
            <a:fillRect/>
          </a:stretch>
        </p:blipFill>
        <p:spPr>
          <a:xfrm>
            <a:off x="402336" y="164592"/>
            <a:ext cx="8339328" cy="652881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_Panorama1.jpg"/>
          <p:cNvPicPr>
            <a:picLocks noChangeAspect="1"/>
          </p:cNvPicPr>
          <p:nvPr/>
        </p:nvPicPr>
        <p:blipFill>
          <a:blip r:embed="rId2" cstate="print"/>
          <a:stretch>
            <a:fillRect/>
          </a:stretch>
        </p:blipFill>
        <p:spPr>
          <a:xfrm>
            <a:off x="335210" y="836712"/>
            <a:ext cx="8351590" cy="510993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412776"/>
            <a:ext cx="8424936" cy="5109091"/>
          </a:xfrm>
          <a:prstGeom prst="rect">
            <a:avLst/>
          </a:prstGeom>
          <a:noFill/>
        </p:spPr>
        <p:txBody>
          <a:bodyPr wrap="square" rtlCol="0">
            <a:spAutoFit/>
          </a:bodyPr>
          <a:lstStyle/>
          <a:p>
            <a:r>
              <a:rPr lang="en-CA" sz="4400" dirty="0" smtClean="0">
                <a:latin typeface="Times New Roman" pitchFamily="18" charset="0"/>
                <a:cs typeface="Times New Roman" pitchFamily="18" charset="0"/>
              </a:rPr>
              <a:t>Millpond enclosures built on Salt </a:t>
            </a:r>
            <a:r>
              <a:rPr lang="en-CA" sz="4400" dirty="0" err="1" smtClean="0">
                <a:latin typeface="Times New Roman" pitchFamily="18" charset="0"/>
                <a:cs typeface="Times New Roman" pitchFamily="18" charset="0"/>
              </a:rPr>
              <a:t>Marshs</a:t>
            </a:r>
            <a:r>
              <a:rPr lang="en-CA" sz="4400" dirty="0" smtClean="0">
                <a:latin typeface="Times New Roman" pitchFamily="18" charset="0"/>
                <a:cs typeface="Times New Roman" pitchFamily="18" charset="0"/>
              </a:rPr>
              <a:t> by constructing sod walls in the manner of a so-called running dyke. A running dyke is a dyke wall that runs from one </a:t>
            </a:r>
            <a:r>
              <a:rPr lang="en-CA" sz="4400" dirty="0" err="1" smtClean="0">
                <a:latin typeface="Times New Roman" pitchFamily="18" charset="0"/>
                <a:cs typeface="Times New Roman" pitchFamily="18" charset="0"/>
              </a:rPr>
              <a:t>aboiteau</a:t>
            </a:r>
            <a:r>
              <a:rPr lang="en-CA" sz="4400" dirty="0" smtClean="0">
                <a:latin typeface="Times New Roman" pitchFamily="18" charset="0"/>
                <a:cs typeface="Times New Roman" pitchFamily="18" charset="0"/>
              </a:rPr>
              <a:t> (tide gate) to the next </a:t>
            </a:r>
            <a:r>
              <a:rPr lang="en-CA" sz="4400" dirty="0" err="1" smtClean="0">
                <a:latin typeface="Times New Roman" pitchFamily="18" charset="0"/>
                <a:cs typeface="Times New Roman" pitchFamily="18" charset="0"/>
              </a:rPr>
              <a:t>aboiteau</a:t>
            </a:r>
            <a:r>
              <a:rPr lang="en-CA" sz="4400" dirty="0" smtClean="0">
                <a:latin typeface="Times New Roman" pitchFamily="18" charset="0"/>
                <a:cs typeface="Times New Roman" pitchFamily="18" charset="0"/>
              </a:rPr>
              <a:t>. See slide 8.</a:t>
            </a:r>
          </a:p>
          <a:p>
            <a:endParaRPr lang="en-CA"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006_17 June 1948_B.jpg"/>
          <p:cNvPicPr>
            <a:picLocks noChangeAspect="1"/>
          </p:cNvPicPr>
          <p:nvPr/>
        </p:nvPicPr>
        <p:blipFill>
          <a:blip r:embed="rId2" cstate="print"/>
          <a:stretch>
            <a:fillRect/>
          </a:stretch>
        </p:blipFill>
        <p:spPr>
          <a:xfrm>
            <a:off x="1058545" y="60675"/>
            <a:ext cx="6216334" cy="6608685"/>
          </a:xfrm>
          <a:prstGeom prst="rect">
            <a:avLst/>
          </a:prstGeom>
        </p:spPr>
      </p:pic>
      <p:sp>
        <p:nvSpPr>
          <p:cNvPr id="4" name="TextBox 3"/>
          <p:cNvSpPr txBox="1"/>
          <p:nvPr/>
        </p:nvSpPr>
        <p:spPr>
          <a:xfrm>
            <a:off x="179512" y="116632"/>
            <a:ext cx="790601" cy="1107996"/>
          </a:xfrm>
          <a:prstGeom prst="rect">
            <a:avLst/>
          </a:prstGeom>
          <a:noFill/>
        </p:spPr>
        <p:txBody>
          <a:bodyPr wrap="square" rtlCol="0">
            <a:spAutoFit/>
          </a:bodyPr>
          <a:lstStyle/>
          <a:p>
            <a:r>
              <a:rPr lang="en-CA" sz="2400" dirty="0" smtClean="0">
                <a:latin typeface="Times New Roman" pitchFamily="18" charset="0"/>
                <a:cs typeface="Times New Roman" pitchFamily="18" charset="0"/>
              </a:rPr>
              <a:t>Mill </a:t>
            </a:r>
          </a:p>
          <a:p>
            <a:r>
              <a:rPr lang="en-CA" sz="2400" dirty="0" smtClean="0">
                <a:latin typeface="Times New Roman" pitchFamily="18" charset="0"/>
                <a:cs typeface="Times New Roman" pitchFamily="18" charset="0"/>
              </a:rPr>
              <a:t>Site</a:t>
            </a:r>
          </a:p>
          <a:p>
            <a:endParaRPr lang="en-CA"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st_21July1985.jpg"/>
          <p:cNvPicPr>
            <a:picLocks noChangeAspect="1"/>
          </p:cNvPicPr>
          <p:nvPr/>
        </p:nvPicPr>
        <p:blipFill>
          <a:blip r:embed="rId2" cstate="print"/>
          <a:stretch>
            <a:fillRect/>
          </a:stretch>
        </p:blipFill>
        <p:spPr>
          <a:xfrm>
            <a:off x="1187624" y="272784"/>
            <a:ext cx="6984776" cy="651389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Dyke.jpg"/>
          <p:cNvPicPr>
            <a:picLocks noChangeAspect="1"/>
          </p:cNvPicPr>
          <p:nvPr/>
        </p:nvPicPr>
        <p:blipFill>
          <a:blip r:embed="rId2" cstate="print"/>
          <a:stretch>
            <a:fillRect/>
          </a:stretch>
        </p:blipFill>
        <p:spPr>
          <a:xfrm>
            <a:off x="92239" y="548680"/>
            <a:ext cx="8959519" cy="576064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116633"/>
            <a:ext cx="8640960" cy="3877985"/>
          </a:xfrm>
          <a:prstGeom prst="rect">
            <a:avLst/>
          </a:prstGeom>
          <a:noFill/>
        </p:spPr>
        <p:txBody>
          <a:bodyPr wrap="square" rtlCol="0">
            <a:spAutoFit/>
          </a:bodyPr>
          <a:lstStyle/>
          <a:p>
            <a:r>
              <a:rPr lang="en-CA" sz="4000" dirty="0" smtClean="0">
                <a:latin typeface="Times New Roman" pitchFamily="18" charset="0"/>
                <a:cs typeface="Times New Roman" pitchFamily="18" charset="0"/>
              </a:rPr>
              <a:t>         </a:t>
            </a:r>
            <a:r>
              <a:rPr lang="en-CA" sz="4400" dirty="0" smtClean="0">
                <a:latin typeface="Times New Roman" pitchFamily="18" charset="0"/>
                <a:cs typeface="Times New Roman" pitchFamily="18" charset="0"/>
              </a:rPr>
              <a:t>The Salt</a:t>
            </a:r>
            <a:r>
              <a:rPr lang="en-CA" sz="4400" b="1" dirty="0" smtClean="0">
                <a:latin typeface="Times New Roman" pitchFamily="18" charset="0"/>
                <a:cs typeface="Times New Roman" pitchFamily="18" charset="0"/>
              </a:rPr>
              <a:t> </a:t>
            </a:r>
            <a:r>
              <a:rPr lang="en-CA" sz="4400" dirty="0" smtClean="0">
                <a:latin typeface="Times New Roman" pitchFamily="18" charset="0"/>
                <a:cs typeface="Times New Roman" pitchFamily="18" charset="0"/>
              </a:rPr>
              <a:t>Marsh Substrate </a:t>
            </a:r>
          </a:p>
          <a:p>
            <a:r>
              <a:rPr lang="en-CA" sz="2800" dirty="0" smtClean="0">
                <a:latin typeface="Times New Roman" pitchFamily="18" charset="0"/>
                <a:cs typeface="Times New Roman" pitchFamily="18" charset="0"/>
              </a:rPr>
              <a:t>A firm, wiry, entangled matrix of salt-tolerant plant roots packed with fine silt. Smooth faced, symmetrical and homogeneous sod bricks for building dyke walls can be cut from this substructure (</a:t>
            </a:r>
            <a:r>
              <a:rPr lang="en-CA" sz="2800" dirty="0" err="1" smtClean="0">
                <a:latin typeface="Times New Roman" pitchFamily="18" charset="0"/>
                <a:cs typeface="Times New Roman" pitchFamily="18" charset="0"/>
              </a:rPr>
              <a:t>Bleakney</a:t>
            </a:r>
            <a:r>
              <a:rPr lang="en-CA" sz="2800" dirty="0" smtClean="0">
                <a:latin typeface="Times New Roman" pitchFamily="18" charset="0"/>
                <a:cs typeface="Times New Roman" pitchFamily="18" charset="0"/>
              </a:rPr>
              <a:t>, Chapter Four).</a:t>
            </a:r>
          </a:p>
          <a:p>
            <a:endParaRPr lang="en-CA" sz="3600" dirty="0" smtClean="0"/>
          </a:p>
          <a:p>
            <a:endParaRPr lang="en-CA" sz="3600" dirty="0" smtClean="0">
              <a:latin typeface="Times New Roman" pitchFamily="18" charset="0"/>
              <a:cs typeface="Times New Roman" pitchFamily="18" charset="0"/>
            </a:endParaRPr>
          </a:p>
          <a:p>
            <a:endParaRPr lang="en-CA" dirty="0"/>
          </a:p>
        </p:txBody>
      </p:sp>
      <p:pic>
        <p:nvPicPr>
          <p:cNvPr id="7" name="Picture 6" descr="Creek.jpg"/>
          <p:cNvPicPr>
            <a:picLocks noChangeAspect="1"/>
          </p:cNvPicPr>
          <p:nvPr/>
        </p:nvPicPr>
        <p:blipFill>
          <a:blip r:embed="rId3" cstate="print"/>
          <a:stretch>
            <a:fillRect/>
          </a:stretch>
        </p:blipFill>
        <p:spPr>
          <a:xfrm>
            <a:off x="161225" y="3038073"/>
            <a:ext cx="8803263" cy="308801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152346.jpg"/>
          <p:cNvPicPr>
            <a:picLocks noChangeAspect="1"/>
          </p:cNvPicPr>
          <p:nvPr/>
        </p:nvPicPr>
        <p:blipFill>
          <a:blip r:embed="rId3" cstate="print"/>
          <a:stretch>
            <a:fillRect/>
          </a:stretch>
        </p:blipFill>
        <p:spPr>
          <a:xfrm>
            <a:off x="145614" y="751434"/>
            <a:ext cx="8818874" cy="516472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bined.jpg"/>
          <p:cNvPicPr>
            <a:picLocks noChangeAspect="1"/>
          </p:cNvPicPr>
          <p:nvPr/>
        </p:nvPicPr>
        <p:blipFill>
          <a:blip r:embed="rId2" cstate="print"/>
          <a:stretch>
            <a:fillRect/>
          </a:stretch>
        </p:blipFill>
        <p:spPr>
          <a:xfrm>
            <a:off x="55111" y="1627632"/>
            <a:ext cx="8875075" cy="3961608"/>
          </a:xfrm>
          <a:prstGeom prst="rect">
            <a:avLst/>
          </a:prstGeom>
        </p:spPr>
      </p:pic>
      <p:sp>
        <p:nvSpPr>
          <p:cNvPr id="6" name="TextBox 5"/>
          <p:cNvSpPr txBox="1"/>
          <p:nvPr/>
        </p:nvSpPr>
        <p:spPr>
          <a:xfrm>
            <a:off x="179512" y="116632"/>
            <a:ext cx="8577989" cy="1600438"/>
          </a:xfrm>
          <a:prstGeom prst="rect">
            <a:avLst/>
          </a:prstGeom>
          <a:noFill/>
        </p:spPr>
        <p:txBody>
          <a:bodyPr wrap="none" rtlCol="0">
            <a:spAutoFit/>
          </a:bodyPr>
          <a:lstStyle/>
          <a:p>
            <a:r>
              <a:rPr lang="en-CA" sz="4000" dirty="0" smtClean="0">
                <a:latin typeface="Times New Roman" pitchFamily="18" charset="0"/>
                <a:cs typeface="Times New Roman" pitchFamily="18" charset="0"/>
              </a:rPr>
              <a:t>Sods cut with a knife and washed with a </a:t>
            </a:r>
          </a:p>
          <a:p>
            <a:r>
              <a:rPr lang="en-CA" sz="4000" dirty="0" smtClean="0">
                <a:latin typeface="Times New Roman" pitchFamily="18" charset="0"/>
                <a:cs typeface="Times New Roman" pitchFamily="18" charset="0"/>
              </a:rPr>
              <a:t>garden hose.</a:t>
            </a:r>
          </a:p>
          <a:p>
            <a:endParaRPr lang="en-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1" y="188640"/>
            <a:ext cx="8712968" cy="1477328"/>
          </a:xfrm>
          <a:prstGeom prst="rect">
            <a:avLst/>
          </a:prstGeom>
          <a:noFill/>
        </p:spPr>
        <p:txBody>
          <a:bodyPr wrap="square" rtlCol="0">
            <a:spAutoFit/>
          </a:bodyPr>
          <a:lstStyle/>
          <a:p>
            <a:r>
              <a:rPr lang="en-CA" sz="3600" dirty="0" smtClean="0">
                <a:latin typeface="Times New Roman" pitchFamily="18" charset="0"/>
                <a:cs typeface="Times New Roman" pitchFamily="18" charset="0"/>
              </a:rPr>
              <a:t>The Impact of Sea-Level Rise on Coastal Archaeological Sites</a:t>
            </a:r>
          </a:p>
          <a:p>
            <a:endParaRPr lang="en-CA" dirty="0"/>
          </a:p>
        </p:txBody>
      </p:sp>
      <p:sp>
        <p:nvSpPr>
          <p:cNvPr id="3" name="TextBox 2"/>
          <p:cNvSpPr txBox="1"/>
          <p:nvPr/>
        </p:nvSpPr>
        <p:spPr>
          <a:xfrm>
            <a:off x="179512" y="1628801"/>
            <a:ext cx="8784976" cy="1846659"/>
          </a:xfrm>
          <a:prstGeom prst="rect">
            <a:avLst/>
          </a:prstGeom>
          <a:noFill/>
        </p:spPr>
        <p:txBody>
          <a:bodyPr wrap="square" rtlCol="0">
            <a:spAutoFit/>
          </a:bodyPr>
          <a:lstStyle/>
          <a:p>
            <a:r>
              <a:rPr lang="en-CA" sz="3200" dirty="0" smtClean="0">
                <a:latin typeface="Times New Roman" pitchFamily="18" charset="0"/>
                <a:cs typeface="Times New Roman" pitchFamily="18" charset="0"/>
              </a:rPr>
              <a:t>Contributing Factors to Sea-Level Rise for the Bay of Fundy: Subsidence of the Land Surface, Thermal Expansion, Melting Polar Ice Caps </a:t>
            </a:r>
          </a:p>
          <a:p>
            <a:endParaRPr lang="en-CA" dirty="0"/>
          </a:p>
        </p:txBody>
      </p:sp>
      <p:sp>
        <p:nvSpPr>
          <p:cNvPr id="4" name="TextBox 3"/>
          <p:cNvSpPr txBox="1"/>
          <p:nvPr/>
        </p:nvSpPr>
        <p:spPr>
          <a:xfrm>
            <a:off x="179512" y="3645024"/>
            <a:ext cx="8964488" cy="1846659"/>
          </a:xfrm>
          <a:prstGeom prst="rect">
            <a:avLst/>
          </a:prstGeom>
          <a:noFill/>
        </p:spPr>
        <p:txBody>
          <a:bodyPr wrap="square" rtlCol="0">
            <a:spAutoFit/>
          </a:bodyPr>
          <a:lstStyle/>
          <a:p>
            <a:r>
              <a:rPr lang="en-CA" sz="3200" dirty="0" smtClean="0">
                <a:latin typeface="Times New Roman" pitchFamily="18" charset="0"/>
                <a:cs typeface="Times New Roman" pitchFamily="18" charset="0"/>
              </a:rPr>
              <a:t>The Impact: Archaeological Sites are threatened by shoreline retreat caused by increased erosion and storm surges.</a:t>
            </a:r>
          </a:p>
          <a:p>
            <a:endParaRPr lang="en-CA"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ykingSpadeCombined.jpg"/>
          <p:cNvPicPr>
            <a:picLocks noChangeAspect="1"/>
          </p:cNvPicPr>
          <p:nvPr/>
        </p:nvPicPr>
        <p:blipFill>
          <a:blip r:embed="rId2" cstate="print"/>
          <a:stretch>
            <a:fillRect/>
          </a:stretch>
        </p:blipFill>
        <p:spPr>
          <a:xfrm>
            <a:off x="1238171" y="139674"/>
            <a:ext cx="6936981" cy="660169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rmationCombined.jpg"/>
          <p:cNvPicPr>
            <a:picLocks noChangeAspect="1"/>
          </p:cNvPicPr>
          <p:nvPr/>
        </p:nvPicPr>
        <p:blipFill>
          <a:blip r:embed="rId3" cstate="print"/>
          <a:stretch>
            <a:fillRect/>
          </a:stretch>
        </p:blipFill>
        <p:spPr>
          <a:xfrm>
            <a:off x="232375" y="1365504"/>
            <a:ext cx="8768278" cy="4655784"/>
          </a:xfrm>
          <a:prstGeom prst="rect">
            <a:avLst/>
          </a:prstGeom>
        </p:spPr>
      </p:pic>
      <p:sp>
        <p:nvSpPr>
          <p:cNvPr id="4" name="TextBox 3"/>
          <p:cNvSpPr txBox="1"/>
          <p:nvPr/>
        </p:nvSpPr>
        <p:spPr>
          <a:xfrm>
            <a:off x="1619672" y="1"/>
            <a:ext cx="5616624" cy="1354217"/>
          </a:xfrm>
          <a:prstGeom prst="rect">
            <a:avLst/>
          </a:prstGeom>
          <a:noFill/>
        </p:spPr>
        <p:txBody>
          <a:bodyPr wrap="square" rtlCol="0">
            <a:spAutoFit/>
          </a:bodyPr>
          <a:lstStyle/>
          <a:p>
            <a:r>
              <a:rPr lang="en-CA" sz="3200" dirty="0" smtClean="0">
                <a:latin typeface="Times New Roman" pitchFamily="18" charset="0"/>
                <a:cs typeface="Times New Roman" pitchFamily="18" charset="0"/>
              </a:rPr>
              <a:t>Formation of Salt Marshes and Salt Marsh Drainage Creeks</a:t>
            </a:r>
          </a:p>
          <a:p>
            <a:endParaRPr lang="en-CA"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llPondDyke Walls.jpg"/>
          <p:cNvPicPr>
            <a:picLocks noChangeAspect="1"/>
          </p:cNvPicPr>
          <p:nvPr/>
        </p:nvPicPr>
        <p:blipFill>
          <a:blip r:embed="rId2" cstate="print"/>
          <a:stretch>
            <a:fillRect/>
          </a:stretch>
        </p:blipFill>
        <p:spPr>
          <a:xfrm>
            <a:off x="251520" y="150064"/>
            <a:ext cx="8640960" cy="655787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2924944"/>
            <a:ext cx="2568652" cy="707886"/>
          </a:xfrm>
          <a:prstGeom prst="rect">
            <a:avLst/>
          </a:prstGeom>
          <a:noFill/>
        </p:spPr>
        <p:txBody>
          <a:bodyPr wrap="none" rtlCol="0">
            <a:spAutoFit/>
          </a:bodyPr>
          <a:lstStyle/>
          <a:p>
            <a:r>
              <a:rPr lang="en-CA" sz="4000" b="1" dirty="0" smtClean="0">
                <a:latin typeface="Times New Roman" pitchFamily="18" charset="0"/>
                <a:cs typeface="Times New Roman" pitchFamily="18" charset="0"/>
              </a:rPr>
              <a:t>References</a:t>
            </a:r>
            <a:endParaRPr lang="en-CA" sz="4000" b="1"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87_B.jpg"/>
          <p:cNvPicPr>
            <a:picLocks noChangeAspect="1"/>
          </p:cNvPicPr>
          <p:nvPr/>
        </p:nvPicPr>
        <p:blipFill>
          <a:blip r:embed="rId3" cstate="print"/>
          <a:stretch>
            <a:fillRect/>
          </a:stretch>
        </p:blipFill>
        <p:spPr>
          <a:xfrm>
            <a:off x="71310" y="476672"/>
            <a:ext cx="8965529" cy="602458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jpg"/>
          <p:cNvPicPr>
            <a:picLocks noChangeAspect="1"/>
          </p:cNvPicPr>
          <p:nvPr/>
        </p:nvPicPr>
        <p:blipFill>
          <a:blip r:embed="rId3" cstate="print"/>
          <a:stretch>
            <a:fillRect/>
          </a:stretch>
        </p:blipFill>
        <p:spPr>
          <a:xfrm>
            <a:off x="1259632" y="585787"/>
            <a:ext cx="6480720" cy="6064248"/>
          </a:xfrm>
          <a:prstGeom prst="rect">
            <a:avLst/>
          </a:prstGeom>
        </p:spPr>
      </p:pic>
      <p:sp>
        <p:nvSpPr>
          <p:cNvPr id="4" name="TextBox 3"/>
          <p:cNvSpPr txBox="1"/>
          <p:nvPr/>
        </p:nvSpPr>
        <p:spPr>
          <a:xfrm>
            <a:off x="395536" y="0"/>
            <a:ext cx="8496944" cy="584775"/>
          </a:xfrm>
          <a:prstGeom prst="rect">
            <a:avLst/>
          </a:prstGeom>
          <a:noFill/>
        </p:spPr>
        <p:txBody>
          <a:bodyPr wrap="square" rtlCol="0">
            <a:spAutoFit/>
          </a:bodyPr>
          <a:lstStyle/>
          <a:p>
            <a:r>
              <a:rPr lang="en-CA" sz="3200" dirty="0" smtClean="0">
                <a:latin typeface="Times New Roman" pitchFamily="18" charset="0"/>
                <a:cs typeface="Times New Roman" pitchFamily="18" charset="0"/>
              </a:rPr>
              <a:t>Sea-Level Rise and Its Impact on Coastal Zones</a:t>
            </a:r>
            <a:endParaRPr lang="en-CA" sz="3200"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620688"/>
            <a:ext cx="5904656" cy="923330"/>
          </a:xfrm>
          <a:prstGeom prst="rect">
            <a:avLst/>
          </a:prstGeom>
          <a:noFill/>
        </p:spPr>
        <p:txBody>
          <a:bodyPr wrap="square" rtlCol="0">
            <a:spAutoFit/>
          </a:bodyPr>
          <a:lstStyle/>
          <a:p>
            <a:r>
              <a:rPr lang="en-CA" sz="3600" dirty="0" smtClean="0">
                <a:latin typeface="Times New Roman" pitchFamily="18" charset="0"/>
                <a:cs typeface="Times New Roman" pitchFamily="18" charset="0"/>
              </a:rPr>
              <a:t>The Portuguese Connection</a:t>
            </a:r>
          </a:p>
          <a:p>
            <a:endParaRPr lang="en-CA" dirty="0"/>
          </a:p>
        </p:txBody>
      </p:sp>
      <p:sp>
        <p:nvSpPr>
          <p:cNvPr id="5" name="TextBox 4"/>
          <p:cNvSpPr txBox="1"/>
          <p:nvPr/>
        </p:nvSpPr>
        <p:spPr>
          <a:xfrm>
            <a:off x="1403648" y="1412776"/>
            <a:ext cx="6691768" cy="29546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sz="2800" dirty="0" smtClean="0">
                <a:latin typeface="Times New Roman" pitchFamily="18" charset="0"/>
                <a:cs typeface="Times New Roman" pitchFamily="18" charset="0"/>
              </a:rPr>
              <a:t>Champlain’s Discovery of an Iron Cross</a:t>
            </a:r>
          </a:p>
          <a:p>
            <a:endParaRPr lang="en-CA" sz="2800" dirty="0" smtClean="0">
              <a:latin typeface="Times New Roman" pitchFamily="18" charset="0"/>
              <a:cs typeface="Times New Roman" pitchFamily="18" charset="0"/>
            </a:endParaRPr>
          </a:p>
          <a:p>
            <a:r>
              <a:rPr lang="en-CA" sz="2800" dirty="0" smtClean="0">
                <a:latin typeface="Times New Roman" pitchFamily="18" charset="0"/>
                <a:cs typeface="Times New Roman" pitchFamily="18" charset="0"/>
              </a:rPr>
              <a:t>Erosion, Invasive Plants and Sea Level Rise</a:t>
            </a:r>
          </a:p>
          <a:p>
            <a:endParaRPr lang="en-CA" sz="2800" dirty="0" smtClean="0">
              <a:latin typeface="Times New Roman" pitchFamily="18" charset="0"/>
              <a:cs typeface="Times New Roman" pitchFamily="18" charset="0"/>
            </a:endParaRPr>
          </a:p>
          <a:p>
            <a:r>
              <a:rPr lang="en-CA" sz="2800" dirty="0" smtClean="0">
                <a:latin typeface="Times New Roman" pitchFamily="18" charset="0"/>
                <a:cs typeface="Times New Roman" pitchFamily="18" charset="0"/>
              </a:rPr>
              <a:t>A  Portuguese Sailor Shipwrecked on the Coast of Nova Scotia in 1805.</a:t>
            </a:r>
          </a:p>
          <a:p>
            <a:endParaRPr lang="en-C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mplain.jpg"/>
          <p:cNvPicPr>
            <a:picLocks noChangeAspect="1"/>
          </p:cNvPicPr>
          <p:nvPr/>
        </p:nvPicPr>
        <p:blipFill>
          <a:blip r:embed="rId3" cstate="print"/>
          <a:stretch>
            <a:fillRect/>
          </a:stretch>
        </p:blipFill>
        <p:spPr>
          <a:xfrm>
            <a:off x="457200" y="0"/>
            <a:ext cx="82296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2034</TotalTime>
  <Words>887</Words>
  <Application>Microsoft Office PowerPoint</Application>
  <PresentationFormat>On-screen Show (4:3)</PresentationFormat>
  <Paragraphs>165</Paragraphs>
  <Slides>53</Slides>
  <Notes>13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Darlene</dc:creator>
  <cp:lastModifiedBy>Darlene</cp:lastModifiedBy>
  <cp:revision>189</cp:revision>
  <dcterms:created xsi:type="dcterms:W3CDTF">2014-09-07T19:58:54Z</dcterms:created>
  <dcterms:modified xsi:type="dcterms:W3CDTF">2014-10-19T22:50:37Z</dcterms:modified>
</cp:coreProperties>
</file>